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11" r:id="rId5"/>
    <p:sldMasterId id="2147483726" r:id="rId6"/>
    <p:sldMasterId id="2147483739" r:id="rId7"/>
    <p:sldMasterId id="2147483753" r:id="rId8"/>
  </p:sldMasterIdLst>
  <p:notesMasterIdLst>
    <p:notesMasterId r:id="rId30"/>
  </p:notesMasterIdLst>
  <p:handoutMasterIdLst>
    <p:handoutMasterId r:id="rId31"/>
  </p:handoutMasterIdLst>
  <p:sldIdLst>
    <p:sldId id="258" r:id="rId9"/>
    <p:sldId id="259" r:id="rId10"/>
    <p:sldId id="289" r:id="rId11"/>
    <p:sldId id="1035" r:id="rId12"/>
    <p:sldId id="1034" r:id="rId13"/>
    <p:sldId id="1036" r:id="rId14"/>
    <p:sldId id="1033" r:id="rId15"/>
    <p:sldId id="261" r:id="rId16"/>
    <p:sldId id="1046" r:id="rId17"/>
    <p:sldId id="1031" r:id="rId18"/>
    <p:sldId id="1048" r:id="rId19"/>
    <p:sldId id="1049" r:id="rId20"/>
    <p:sldId id="1037" r:id="rId21"/>
    <p:sldId id="260" r:id="rId22"/>
    <p:sldId id="1039" r:id="rId23"/>
    <p:sldId id="632" r:id="rId24"/>
    <p:sldId id="290" r:id="rId25"/>
    <p:sldId id="1047" r:id="rId26"/>
    <p:sldId id="1042" r:id="rId27"/>
    <p:sldId id="1045" r:id="rId28"/>
    <p:sldId id="286" r:id="rId29"/>
  </p:sldIdLst>
  <p:sldSz cx="12192000" cy="6858000"/>
  <p:notesSz cx="6858000" cy="9144000"/>
  <p:custDataLst>
    <p:tags r:id="rId32"/>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Skramstad" initials="MS" lastIdx="0" clrIdx="0">
    <p:extLst>
      <p:ext uri="{19B8F6BF-5375-455C-9EA6-DF929625EA0E}">
        <p15:presenceInfo xmlns:p15="http://schemas.microsoft.com/office/powerpoint/2012/main" userId="S::Martin.Skramstad@ks.no::77d4d922-92ee-4070-ab76-239431dff787" providerId="AD"/>
      </p:ext>
    </p:extLst>
  </p:cmAuthor>
  <p:cmAuthor id="2" name="Dag-Henrik Sandbakken" initials="DS" lastIdx="0" clrIdx="1">
    <p:extLst>
      <p:ext uri="{19B8F6BF-5375-455C-9EA6-DF929625EA0E}">
        <p15:presenceInfo xmlns:p15="http://schemas.microsoft.com/office/powerpoint/2012/main" userId="S::dag-henrik.sandbakken@ks.no::fc1ae7ee-43cd-42ee-bfbc-7ae000a762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A58"/>
    <a:srgbClr val="001046"/>
    <a:srgbClr val="BCCFE8"/>
    <a:srgbClr val="008C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2C19A-F71C-429B-97DF-BE3E8B1AB793}" v="371" dt="2021-04-29T17:03:06.944"/>
    <p1510:client id="{ADC653CD-E63D-4D62-8E1B-106464E2A5A8}" v="3" dt="2021-04-28T19:46:00.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8" autoAdjust="0"/>
  </p:normalViewPr>
  <p:slideViewPr>
    <p:cSldViewPr snapToGrid="0">
      <p:cViewPr varScale="1">
        <p:scale>
          <a:sx n="81" d="100"/>
          <a:sy n="81" d="100"/>
        </p:scale>
        <p:origin x="96" y="15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30.04.2021</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1062D-9548-46FF-9B3A-D6FD3E8CC8DE}" type="datetimeFigureOut">
              <a:rPr lang="nb-NO" smtClean="0"/>
              <a:t>30.04.2021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6232A-5394-4281-9B66-3E41E192119E}" type="slidenum">
              <a:rPr lang="nb-NO" smtClean="0"/>
              <a:t>‹#›</a:t>
            </a:fld>
            <a:endParaRPr lang="nb-NO"/>
          </a:p>
        </p:txBody>
      </p:sp>
    </p:spTree>
    <p:extLst>
      <p:ext uri="{BB962C8B-B14F-4D97-AF65-F5344CB8AC3E}">
        <p14:creationId xmlns:p14="http://schemas.microsoft.com/office/powerpoint/2010/main" val="208491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B2857E35-9C93-4486-9F0B-CA5D30FA4CEE}"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68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Hvordan sikrer vi oss at vi når disse målene?</a:t>
            </a:r>
          </a:p>
        </p:txBody>
      </p:sp>
      <p:sp>
        <p:nvSpPr>
          <p:cNvPr id="4" name="Plassholder for lysbildenummer 3"/>
          <p:cNvSpPr>
            <a:spLocks noGrp="1"/>
          </p:cNvSpPr>
          <p:nvPr>
            <p:ph type="sldNum" sz="quarter" idx="5"/>
          </p:nvPr>
        </p:nvSpPr>
        <p:spPr/>
        <p:txBody>
          <a:bodyPr/>
          <a:lstStyle/>
          <a:p>
            <a:fld id="{1806232A-5394-4281-9B66-3E41E192119E}" type="slidenum">
              <a:rPr lang="nb-NO" smtClean="0"/>
              <a:t>14</a:t>
            </a:fld>
            <a:endParaRPr lang="nb-NO"/>
          </a:p>
        </p:txBody>
      </p:sp>
    </p:spTree>
    <p:extLst>
      <p:ext uri="{BB962C8B-B14F-4D97-AF65-F5344CB8AC3E}">
        <p14:creationId xmlns:p14="http://schemas.microsoft.com/office/powerpoint/2010/main" val="318470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Rådmannen har ikke noen lovfestet rolle i eierstyring, bortsett fra ansvar for at saker er forsvarlig utredet og å følge opp politiske vedtak. </a:t>
            </a:r>
          </a:p>
          <a:p>
            <a:r>
              <a:rPr lang="nb-NO"/>
              <a:t>Har dere et eierorgan?</a:t>
            </a:r>
          </a:p>
          <a:p>
            <a:r>
              <a:rPr lang="nb-NO"/>
              <a:t>Har Rakkestad et eget eierskapssekretariat?</a:t>
            </a:r>
          </a:p>
          <a:p>
            <a:r>
              <a:rPr lang="nb-NO"/>
              <a:t>Har dere ofte eiermøter? Hvor ofte inviteres de ulike selskapene inn i eierorganet?</a:t>
            </a:r>
          </a:p>
        </p:txBody>
      </p:sp>
      <p:sp>
        <p:nvSpPr>
          <p:cNvPr id="4" name="Plassholder for lysbildenummer 3"/>
          <p:cNvSpPr>
            <a:spLocks noGrp="1"/>
          </p:cNvSpPr>
          <p:nvPr>
            <p:ph type="sldNum" sz="quarter" idx="5"/>
          </p:nvPr>
        </p:nvSpPr>
        <p:spPr/>
        <p:txBody>
          <a:bodyPr/>
          <a:lstStyle/>
          <a:p>
            <a:fld id="{1806232A-5394-4281-9B66-3E41E192119E}" type="slidenum">
              <a:rPr lang="nb-NO" smtClean="0"/>
              <a:t>15</a:t>
            </a:fld>
            <a:endParaRPr lang="nb-NO"/>
          </a:p>
        </p:txBody>
      </p:sp>
    </p:spTree>
    <p:extLst>
      <p:ext uri="{BB962C8B-B14F-4D97-AF65-F5344CB8AC3E}">
        <p14:creationId xmlns:p14="http://schemas.microsoft.com/office/powerpoint/2010/main" val="218648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Mål- og resultatstyring</a:t>
            </a:r>
          </a:p>
          <a:p>
            <a:r>
              <a:rPr lang="nb-NO" sz="1200"/>
              <a:t>Valg av styremedlemmer og styreleder</a:t>
            </a:r>
          </a:p>
          <a:p>
            <a:r>
              <a:rPr lang="nb-NO" sz="1200"/>
              <a:t>Evne til å overlate driften av selskapet til personer som eierne har tillit til å drive virksomheten innenfor relativt vide rammer</a:t>
            </a:r>
          </a:p>
          <a:p>
            <a:endParaRPr lang="nb-NO" sz="1200"/>
          </a:p>
          <a:p>
            <a:r>
              <a:rPr lang="nb-NO" sz="1200" b="0" i="0" u="none" strike="noStrike" kern="1200" baseline="0">
                <a:solidFill>
                  <a:schemeClr val="tx1"/>
                </a:solidFill>
                <a:latin typeface="+mn-lt"/>
                <a:ea typeface="+mn-ea"/>
                <a:cs typeface="+mn-cs"/>
              </a:rPr>
              <a:t>Kontrollutvalget skal minst en gang i valgperioden – senest en gang etter konstituering – utarbeide en plan som viser hvilke kontroller og forvaltningsrevisjoner som skal gjennomføres. Det er tilrådd å lage en samlet plan for kommunens egen virksomhet, selskapene og eier-/selskapsstyringen </a:t>
            </a:r>
            <a:endParaRPr lang="nb-NO" sz="1200"/>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8DD162-2A90-4DA5-BCE4-C499B5D44B24}"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10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a:t>Hvordan kan ulikheter i størrelse, økonomi og administrativ kapasitet påvirke styringsmuligheter og oppfølging?</a:t>
            </a:r>
          </a:p>
          <a:p>
            <a:r>
              <a:rPr lang="nb-NO"/>
              <a:t>Hvordan bygge tillit og takhøyde i et samarbeid?</a:t>
            </a:r>
          </a:p>
          <a:p>
            <a:pPr lvl="0"/>
            <a:r>
              <a:rPr lang="nb-NO"/>
              <a:t>Hvordan legge til rette for at hele kommunestyret kan delta aktivt i styringa? </a:t>
            </a:r>
          </a:p>
          <a:p>
            <a:r>
              <a:rPr lang="nb-NO"/>
              <a:t>Hvordan legge til rette for å sikre klare ansvarslinjer?</a:t>
            </a:r>
          </a:p>
          <a:p>
            <a:pPr lvl="0"/>
            <a:r>
              <a:rPr lang="nb-NO"/>
              <a:t>Hvordan legge til rette for folkevalgt styring og kontroll?</a:t>
            </a:r>
          </a:p>
          <a:p>
            <a:pPr lvl="0"/>
            <a:r>
              <a:rPr lang="nb-NO"/>
              <a:t>Hvordan sikre gode rutiner for informasjon?</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nb-NO"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nb-NO" sz="1200" b="0" i="0" u="none" strike="noStrike" kern="1200" cap="none" spc="0" normalizeH="0" baseline="0" noProof="0">
                <a:ln>
                  <a:noFill/>
                </a:ln>
                <a:solidFill>
                  <a:prstClr val="black"/>
                </a:solidFill>
                <a:effectLst/>
                <a:uLnTx/>
                <a:uFillTx/>
                <a:latin typeface="+mn-lt"/>
                <a:ea typeface="+mn-ea"/>
                <a:cs typeface="+mn-cs"/>
              </a:rPr>
              <a:t>Det finnes ikke én oppskrift på hvordan oppgaveløsningen kan organiseres i kommunene og fylkeskommunene. Organiseringen må tilpasses de lokale forholdene, kultur og kompetanse i den enkelte kommune og fylkeskommune. Gjensidig tillit og godt samarbeid mellom folkevalgte, administrasjonen og andre virksomheter er avgjørende. Organisering utenfor kommunens eller fylkeskommunens egen driftsorganisasjon krever en sterk bevissthet blant de folkevalgte om hvilket handlingsrom dere har og hvilke muligheter og utfordringer det gir.</a:t>
            </a:r>
          </a:p>
          <a:p>
            <a:pPr marL="0" marR="0" lvl="0" indent="0" algn="l" defTabSz="914400" rtl="0" eaLnBrk="1" fontAlgn="auto" latinLnBrk="0" hangingPunct="1">
              <a:lnSpc>
                <a:spcPct val="100000"/>
              </a:lnSpc>
              <a:spcBef>
                <a:spcPct val="0"/>
              </a:spcBef>
              <a:spcAft>
                <a:spcPct val="0"/>
              </a:spcAft>
              <a:buClrTx/>
              <a:buSzTx/>
              <a:buFontTx/>
              <a:buNone/>
              <a:defRPr/>
            </a:pPr>
            <a:r>
              <a:rPr kumimoji="0" lang="nb-NO" sz="1200" b="0" i="0" u="none" strike="noStrike" kern="1200" cap="none" spc="0" normalizeH="0" baseline="0" noProof="0">
                <a:ln>
                  <a:noFill/>
                </a:ln>
                <a:solidFill>
                  <a:prstClr val="black"/>
                </a:solidFill>
                <a:effectLst/>
                <a:uLnTx/>
                <a:uFillTx/>
                <a:latin typeface="+mn-lt"/>
                <a:ea typeface="+mn-ea"/>
                <a:cs typeface="+mn-cs"/>
              </a:rPr>
              <a:t>Dersom kommunestyret eller fylkestinget vurderer å legge deler av oppgaveløsningen ut i egne rettssubjekter, har KS to tydelige råd:</a:t>
            </a:r>
          </a:p>
          <a:p>
            <a:pPr marL="171450" marR="0" lvl="0" indent="-171450" algn="l" defTabSz="914400" rtl="0" eaLnBrk="1" fontAlgn="auto" latinLnBrk="0" hangingPunct="1">
              <a:lnSpc>
                <a:spcPct val="100000"/>
              </a:lnSpc>
              <a:spcBef>
                <a:spcPct val="0"/>
              </a:spcBef>
              <a:spcAft>
                <a:spcPct val="0"/>
              </a:spcAft>
              <a:buClrTx/>
              <a:buSzTx/>
              <a:buFont typeface="Arial" pitchFamily="34" charset="0"/>
              <a:buChar char="•"/>
              <a:defRPr/>
            </a:pPr>
            <a:r>
              <a:rPr kumimoji="0" lang="nb-NO" sz="1200" b="0" i="0" u="none" strike="noStrike" kern="1200" cap="none" spc="0" normalizeH="0" baseline="0" noProof="0">
                <a:ln>
                  <a:noFill/>
                </a:ln>
                <a:solidFill>
                  <a:prstClr val="black"/>
                </a:solidFill>
                <a:effectLst/>
                <a:uLnTx/>
                <a:uFillTx/>
                <a:latin typeface="+mn-lt"/>
                <a:ea typeface="+mn-ea"/>
                <a:cs typeface="+mn-cs"/>
              </a:rPr>
              <a:t>Valg av organisasjonsform, vedtekter og andre selskapsdokumenter er sentrale mht politisk styring og kontroll. </a:t>
            </a:r>
          </a:p>
          <a:p>
            <a:pPr marL="171450" marR="0" lvl="0" indent="-171450" algn="l" defTabSz="914400" rtl="0" eaLnBrk="1" fontAlgn="auto" latinLnBrk="0" hangingPunct="1">
              <a:lnSpc>
                <a:spcPct val="100000"/>
              </a:lnSpc>
              <a:spcBef>
                <a:spcPct val="0"/>
              </a:spcBef>
              <a:spcAft>
                <a:spcPct val="0"/>
              </a:spcAft>
              <a:buClrTx/>
              <a:buSzTx/>
              <a:buFont typeface="Arial" pitchFamily="34" charset="0"/>
              <a:buChar char="•"/>
              <a:defRPr/>
            </a:pPr>
            <a:r>
              <a:rPr kumimoji="0" lang="nb-NO" sz="1200" b="0" i="0" u="none" strike="noStrike" kern="1200" cap="none" spc="0" normalizeH="0" baseline="0" noProof="0">
                <a:ln>
                  <a:noFill/>
                </a:ln>
                <a:solidFill>
                  <a:prstClr val="black"/>
                </a:solidFill>
                <a:effectLst/>
                <a:uLnTx/>
                <a:uFillTx/>
                <a:latin typeface="+mn-lt"/>
                <a:ea typeface="+mn-ea"/>
                <a:cs typeface="+mn-cs"/>
              </a:rPr>
              <a:t>Når en oppgave er lagt til et annet rettssubjekt er det viktig at administrasjonen bistår kommunestyret/fylkestinget</a:t>
            </a:r>
          </a:p>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B2857E35-9C93-4486-9F0B-CA5D30FA4CEE}"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964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Ingen lovfestet rolle i eierstyringen</a:t>
            </a:r>
          </a:p>
          <a:p>
            <a:endParaRPr lang="nb-NO"/>
          </a:p>
          <a:p>
            <a:r>
              <a:rPr lang="nb-NO"/>
              <a:t>Fra prop 46 L, kommuneloven:</a:t>
            </a:r>
          </a:p>
          <a:p>
            <a:r>
              <a:rPr lang="nb-NO" sz="1200" b="0" i="0" kern="1200">
                <a:solidFill>
                  <a:schemeClr val="tx1"/>
                </a:solidFill>
                <a:effectLst/>
                <a:latin typeface="+mn-lt"/>
                <a:ea typeface="+mn-ea"/>
                <a:cs typeface="+mn-cs"/>
              </a:rPr>
              <a:t>Utvalget understreker samtidig at eierstyring er en sentral oppgave for de folkevalgte, og ikke noe de kan overlate til administrasjonen. Administrasjonens rolle er å styrke de folkevalgtes rolle i eierstyringen.</a:t>
            </a:r>
          </a:p>
          <a:p>
            <a:endParaRPr lang="nb-NO"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nb-NO" sz="1200">
                <a:solidFill>
                  <a:schemeClr val="accent6">
                    <a:lumMod val="50000"/>
                  </a:schemeClr>
                </a:solidFill>
              </a:rPr>
              <a:t>Kilde: NIBR 2015:1 Kommunale selskap og folkevalgt styring gjennom kommunalt eierskap</a:t>
            </a:r>
          </a:p>
          <a:p>
            <a:endParaRPr lang="nb-NO"/>
          </a:p>
        </p:txBody>
      </p:sp>
      <p:sp>
        <p:nvSpPr>
          <p:cNvPr id="4" name="Plassholder for lysbildenummer 3"/>
          <p:cNvSpPr>
            <a:spLocks noGrp="1"/>
          </p:cNvSpPr>
          <p:nvPr>
            <p:ph type="sldNum" sz="quarter" idx="5"/>
          </p:nvPr>
        </p:nvSpPr>
        <p:spPr/>
        <p:txBody>
          <a:bodyPr/>
          <a:lstStyle/>
          <a:p>
            <a:fld id="{1806232A-5394-4281-9B66-3E41E192119E}" type="slidenum">
              <a:rPr lang="nb-NO" smtClean="0"/>
              <a:t>20</a:t>
            </a:fld>
            <a:endParaRPr lang="nb-NO"/>
          </a:p>
        </p:txBody>
      </p:sp>
    </p:spTree>
    <p:extLst>
      <p:ext uri="{BB962C8B-B14F-4D97-AF65-F5344CB8AC3E}">
        <p14:creationId xmlns:p14="http://schemas.microsoft.com/office/powerpoint/2010/main" val="349494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a:t>Hvordan kan ulikheter i størrelse, økonomi og administrativ kapasitet påvirke styringsmuligheter og oppfølging?</a:t>
            </a:r>
          </a:p>
          <a:p>
            <a:r>
              <a:rPr lang="nb-NO"/>
              <a:t>Hvordan bygge tillit og takhøyde i et samarbeid?</a:t>
            </a:r>
          </a:p>
          <a:p>
            <a:pPr lvl="0"/>
            <a:r>
              <a:rPr lang="nb-NO"/>
              <a:t>Hvordan legge til rette for at hele kommunestyret kan delta aktivt i styringa? </a:t>
            </a:r>
          </a:p>
          <a:p>
            <a:r>
              <a:rPr lang="nb-NO"/>
              <a:t>Hvordan legge til rette for å sikre klare ansvarslinjer?</a:t>
            </a:r>
          </a:p>
          <a:p>
            <a:pPr lvl="0"/>
            <a:r>
              <a:rPr lang="nb-NO"/>
              <a:t>Hvordan legge til rette for folkevalgt styring og kontroll?</a:t>
            </a:r>
          </a:p>
          <a:p>
            <a:pPr lvl="0"/>
            <a:r>
              <a:rPr lang="nb-NO"/>
              <a:t>Hvordan sikre gode rutiner for informasjon?</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nb-NO"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nb-NO" sz="1200" b="0" i="0" u="none" strike="noStrike" kern="1200" cap="none" spc="0" normalizeH="0" baseline="0" noProof="0">
                <a:ln>
                  <a:noFill/>
                </a:ln>
                <a:solidFill>
                  <a:prstClr val="black"/>
                </a:solidFill>
                <a:effectLst/>
                <a:uLnTx/>
                <a:uFillTx/>
                <a:latin typeface="+mn-lt"/>
                <a:ea typeface="+mn-ea"/>
                <a:cs typeface="+mn-cs"/>
              </a:rPr>
              <a:t>Det finnes ikke én oppskrift på hvordan oppgaveløsningen kan organiseres i kommunene og fylkeskommunene. Organiseringen må tilpasses de lokale forholdene, kultur og kompetanse i den enkelte kommune og fylkeskommune. Gjensidig tillit og godt samarbeid mellom folkevalgte, administrasjonen og andre virksomheter er avgjørende. Organisering utenfor kommunens eller fylkeskommunens egen driftsorganisasjon krever en sterk bevissthet blant de folkevalgte om hvilket handlingsrom dere har og hvilke muligheter og utfordringer det gir.</a:t>
            </a:r>
          </a:p>
          <a:p>
            <a:pPr marL="0" marR="0" lvl="0" indent="0" algn="l" defTabSz="914400" rtl="0" eaLnBrk="1" fontAlgn="auto" latinLnBrk="0" hangingPunct="1">
              <a:lnSpc>
                <a:spcPct val="100000"/>
              </a:lnSpc>
              <a:spcBef>
                <a:spcPct val="0"/>
              </a:spcBef>
              <a:spcAft>
                <a:spcPct val="0"/>
              </a:spcAft>
              <a:buClrTx/>
              <a:buSzTx/>
              <a:buFontTx/>
              <a:buNone/>
              <a:defRPr/>
            </a:pPr>
            <a:r>
              <a:rPr kumimoji="0" lang="nb-NO" sz="1200" b="0" i="0" u="none" strike="noStrike" kern="1200" cap="none" spc="0" normalizeH="0" baseline="0" noProof="0">
                <a:ln>
                  <a:noFill/>
                </a:ln>
                <a:solidFill>
                  <a:prstClr val="black"/>
                </a:solidFill>
                <a:effectLst/>
                <a:uLnTx/>
                <a:uFillTx/>
                <a:latin typeface="+mn-lt"/>
                <a:ea typeface="+mn-ea"/>
                <a:cs typeface="+mn-cs"/>
              </a:rPr>
              <a:t>Dersom kommunestyret eller fylkestinget vurderer å legge deler av oppgaveløsningen ut i egne rettssubjekter, har KS to tydelige råd:</a:t>
            </a:r>
          </a:p>
          <a:p>
            <a:pPr marL="171450" marR="0" lvl="0" indent="-171450" algn="l" defTabSz="914400" rtl="0" eaLnBrk="1" fontAlgn="auto" latinLnBrk="0" hangingPunct="1">
              <a:lnSpc>
                <a:spcPct val="100000"/>
              </a:lnSpc>
              <a:spcBef>
                <a:spcPct val="0"/>
              </a:spcBef>
              <a:spcAft>
                <a:spcPct val="0"/>
              </a:spcAft>
              <a:buClrTx/>
              <a:buSzTx/>
              <a:buFont typeface="Arial" pitchFamily="34" charset="0"/>
              <a:buChar char="•"/>
              <a:defRPr/>
            </a:pPr>
            <a:r>
              <a:rPr kumimoji="0" lang="nb-NO" sz="1200" b="0" i="0" u="none" strike="noStrike" kern="1200" cap="none" spc="0" normalizeH="0" baseline="0" noProof="0">
                <a:ln>
                  <a:noFill/>
                </a:ln>
                <a:solidFill>
                  <a:prstClr val="black"/>
                </a:solidFill>
                <a:effectLst/>
                <a:uLnTx/>
                <a:uFillTx/>
                <a:latin typeface="+mn-lt"/>
                <a:ea typeface="+mn-ea"/>
                <a:cs typeface="+mn-cs"/>
              </a:rPr>
              <a:t>Valg av organisasjonsform, vedtekter og andre selskapsdokumenter er sentrale mht politisk styring og kontroll. </a:t>
            </a:r>
          </a:p>
          <a:p>
            <a:pPr marL="171450" marR="0" lvl="0" indent="-171450" algn="l" defTabSz="914400" rtl="0" eaLnBrk="1" fontAlgn="auto" latinLnBrk="0" hangingPunct="1">
              <a:lnSpc>
                <a:spcPct val="100000"/>
              </a:lnSpc>
              <a:spcBef>
                <a:spcPct val="0"/>
              </a:spcBef>
              <a:spcAft>
                <a:spcPct val="0"/>
              </a:spcAft>
              <a:buClrTx/>
              <a:buSzTx/>
              <a:buFont typeface="Arial" pitchFamily="34" charset="0"/>
              <a:buChar char="•"/>
              <a:defRPr/>
            </a:pPr>
            <a:r>
              <a:rPr kumimoji="0" lang="nb-NO" sz="1200" b="0" i="0" u="none" strike="noStrike" kern="1200" cap="none" spc="0" normalizeH="0" baseline="0" noProof="0">
                <a:ln>
                  <a:noFill/>
                </a:ln>
                <a:solidFill>
                  <a:prstClr val="black"/>
                </a:solidFill>
                <a:effectLst/>
                <a:uLnTx/>
                <a:uFillTx/>
                <a:latin typeface="+mn-lt"/>
                <a:ea typeface="+mn-ea"/>
                <a:cs typeface="+mn-cs"/>
              </a:rPr>
              <a:t>Når en oppgave er lagt til et annet rettssubjekt er det viktig at administrasjonen bistår kommunestyret/fylkestinget</a:t>
            </a:r>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B2857E35-9C93-4486-9F0B-CA5D30FA4CEE}"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58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Hovedbudskap: </a:t>
            </a:r>
          </a:p>
          <a:p>
            <a:r>
              <a:rPr lang="nb-NO"/>
              <a:t>Det handler om å drive og utvikle gode tjenester og drive samfunnsutvikling – utvikle lokalsamfunnet. Også er det en kjensgjerning at ikke alt kan drives innenfor kommunens egen drift, noen ganger må vi organisere oss annerledes. </a:t>
            </a:r>
          </a:p>
          <a:p>
            <a:r>
              <a:rPr lang="nb-NO"/>
              <a:t>Demokratisk kontroll er viktig. Det er viktig at de folkevalgte har mulighet til å påvirke de selskapene kommunen har en eierandel i. Men da blir det viktige spørsmålet: skal disse selskapene, samarbeidene osv seile sin egen sjø, eller skal vi som eiere, gjennom et godt og aktivt eierskap peke ut kursen?</a:t>
            </a:r>
          </a:p>
        </p:txBody>
      </p:sp>
      <p:sp>
        <p:nvSpPr>
          <p:cNvPr id="4" name="Plassholder for lysbildenummer 3"/>
          <p:cNvSpPr>
            <a:spLocks noGrp="1"/>
          </p:cNvSpPr>
          <p:nvPr>
            <p:ph type="sldNum" sz="quarter" idx="5"/>
          </p:nvPr>
        </p:nvSpPr>
        <p:spPr/>
        <p:txBody>
          <a:bodyPr/>
          <a:lstStyle/>
          <a:p>
            <a:fld id="{1806232A-5394-4281-9B66-3E41E192119E}" type="slidenum">
              <a:rPr lang="nb-NO" smtClean="0"/>
              <a:t>4</a:t>
            </a:fld>
            <a:endParaRPr lang="nb-NO"/>
          </a:p>
        </p:txBody>
      </p:sp>
    </p:spTree>
    <p:extLst>
      <p:ext uri="{BB962C8B-B14F-4D97-AF65-F5344CB8AC3E}">
        <p14:creationId xmlns:p14="http://schemas.microsoft.com/office/powerpoint/2010/main" val="63769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Samt noen interkommunale samarbeidsordninger (krisesenter, legevakt, barnevernsvakt, døgnseng, spesped)</a:t>
            </a:r>
          </a:p>
          <a:p>
            <a:r>
              <a:rPr lang="nb-NO"/>
              <a:t>Hvorfor har det blitt slik? Er det bare blitt sånn? Er det bevisste valg?</a:t>
            </a:r>
          </a:p>
        </p:txBody>
      </p:sp>
      <p:sp>
        <p:nvSpPr>
          <p:cNvPr id="4" name="Plassholder for lysbildenummer 3"/>
          <p:cNvSpPr>
            <a:spLocks noGrp="1"/>
          </p:cNvSpPr>
          <p:nvPr>
            <p:ph type="sldNum" sz="quarter" idx="5"/>
          </p:nvPr>
        </p:nvSpPr>
        <p:spPr/>
        <p:txBody>
          <a:bodyPr/>
          <a:lstStyle/>
          <a:p>
            <a:fld id="{1806232A-5394-4281-9B66-3E41E192119E}" type="slidenum">
              <a:rPr lang="nb-NO" smtClean="0"/>
              <a:t>6</a:t>
            </a:fld>
            <a:endParaRPr lang="nb-NO"/>
          </a:p>
        </p:txBody>
      </p:sp>
    </p:spTree>
    <p:extLst>
      <p:ext uri="{BB962C8B-B14F-4D97-AF65-F5344CB8AC3E}">
        <p14:creationId xmlns:p14="http://schemas.microsoft.com/office/powerpoint/2010/main" val="197586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Kommuner og fylkeskommuner har stor frihet til å organisere virksomheten slik de finner det hensiktsmessig. – Enten gjennom egen driftsorganisasjon, interkommunalt samarbeid, etablere selvstendige rettssubjekter eller kjøpe tjenestene.  Imidlertid er ikke denne friheten uten rammer. De mest vanlige organiseringsformene er lovregulert. Som folkevalgt er det viktig at du er klar over at det er kommunestyret eller fylkestinget som har det overordnede ansvaret for oppgaveløsningen, uavhengig av hvordan virksomheten er organisert.</a:t>
            </a:r>
          </a:p>
          <a:p>
            <a:r>
              <a:rPr lang="nb-NO"/>
              <a:t>De fleste kommuner kjøper tjenester av private, og noen kommuner kjøper tjenester fra ideelle organisasjoner.</a:t>
            </a:r>
          </a:p>
          <a:p>
            <a:endParaRPr lang="nb-NO"/>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9591098B-C5A6-4052-A3BE-496A30E8CEA6}"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414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a:t>Det er flere formelle samarbeidsformer å velge mellom. Formålet med samarbeidet er avgjørende for hvilken modell som bør velges.</a:t>
            </a:r>
          </a:p>
          <a:p>
            <a:endParaRPr lang="nb-NO"/>
          </a:p>
          <a:p>
            <a:r>
              <a:rPr lang="nb-NO"/>
              <a:t>De tre første samarbeidsmodellene er regulert i kommuneloven. De tre neste samarbeidsmodellene er regulert i egne særlover.  </a:t>
            </a:r>
          </a:p>
          <a:p>
            <a:endParaRPr lang="nb-NO"/>
          </a:p>
          <a:p>
            <a:r>
              <a:rPr lang="nb-NO"/>
              <a:t>I tillegg til de organisasjonsformene som er nevnt, kan også andre samarbeidsmodeller benyttes dersom  det er rettslig adgang til det. Eksempel der lovgivningen regulerer en annen måte å organisere samarbeidet på – er interkommunalt plansamarbeid som er regulert i plan og bygningsloven § 9-2.  </a:t>
            </a:r>
          </a:p>
          <a:p>
            <a:endParaRPr lang="nb-NO"/>
          </a:p>
          <a:p>
            <a:r>
              <a:rPr lang="nb-NO"/>
              <a:t>Stiftelser er ikke eksplisitt nevnt, men kommuner kan gå sammen om å opprette en stiftelse, men da overlates oppgavene til et rettssubjekt utenfor kommunenes kontroll. En stiftelse er nemlig selveiende og kan ikke styres av andre.</a:t>
            </a:r>
          </a:p>
          <a:p>
            <a:endParaRPr lang="nb-NO"/>
          </a:p>
          <a:p>
            <a:r>
              <a:rPr lang="nb-NO"/>
              <a:t>Bestemmelsen er heller ikke til hinder for at kommuner kan inngå en ordinær avtale med andre kommuner om at disse kan kjøpe tjenester fra den ene kommunens advokatkontor uten at formell overbygning. En slik avtale vil være «en annen måte som det er rettslig adgang til». Hvorvidt en slik avtale vil være lovlig i forhold til anskaffelsesregelverket vil være et annet spørsmål.</a:t>
            </a:r>
          </a:p>
          <a:p>
            <a:endParaRPr lang="nb-NO"/>
          </a:p>
          <a:p>
            <a:r>
              <a:rPr lang="nb-NO"/>
              <a:t>For å sikre at et samarbeid avklares i forhold til anskaffelsesregelverket, er det innført en ny sikringsbestemmelse. Om samarbeidet omfattes av reglene om offentlige anskaffelser må vurderes ut fra reglene  om offentlige anskaffelser. Dette skal klargjøre at et samarbeid kan omfattes av dette regelverket.</a:t>
            </a:r>
          </a:p>
          <a:p>
            <a:endParaRPr lang="nb-NO"/>
          </a:p>
          <a:p>
            <a:r>
              <a:rPr lang="nb-NO"/>
              <a:t>Hvorvidt anskaffelsesregelverket kommer til anvendelse skjer etter en tolkning av anskaffelsesreglene. Selv om et interkommunalt samarbeid blir etablert som et interkommunalt selskap (IKS) etter IKS-loven, betyr det ikke dermed at ikke anskaffelsesreglene gjelder.</a:t>
            </a:r>
          </a:p>
          <a:p>
            <a:endParaRPr lang="nb-NO"/>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9591098B-C5A6-4052-A3BE-496A30E8CEA6}"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07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Kommunalt foretak: kommunestyret oppnevner styret. Styring: </a:t>
            </a:r>
            <a:r>
              <a:rPr lang="nb-NO" sz="1200" b="0" i="0" kern="1200">
                <a:solidFill>
                  <a:schemeClr val="tx1"/>
                </a:solidFill>
                <a:effectLst/>
                <a:latin typeface="+mn-lt"/>
                <a:ea typeface="+mn-ea"/>
                <a:cs typeface="+mn-cs"/>
              </a:rPr>
              <a:t>vedtekter, mål- og resultatkrav, øremerking av budsjettmidler og regelmessig evaluering av resultatoppnåelse.</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Økt grad av selvstendighet: mer indirekte styring.</a:t>
            </a:r>
          </a:p>
          <a:p>
            <a:r>
              <a:rPr lang="nb-NO" sz="1200" kern="1200">
                <a:solidFill>
                  <a:schemeClr val="tx1"/>
                </a:solidFill>
                <a:effectLst/>
                <a:latin typeface="+mn-lt"/>
                <a:ea typeface="+mn-ea"/>
                <a:cs typeface="+mn-cs"/>
              </a:rPr>
              <a:t>Kommunalt oppgavefellesskap: Repreesntantskap</a:t>
            </a:r>
          </a:p>
          <a:p>
            <a:pPr marL="472679" lvl="1" indent="-202406">
              <a:buClr>
                <a:srgbClr val="008CD3"/>
              </a:buClr>
              <a:defRPr/>
            </a:pPr>
            <a:r>
              <a:rPr lang="nb-NO" sz="1950">
                <a:solidFill>
                  <a:srgbClr val="001046"/>
                </a:solidFill>
                <a:latin typeface="+mn-lt"/>
                <a:cs typeface="+mn-cs"/>
              </a:rPr>
              <a:t>AS – Generalforsamling</a:t>
            </a:r>
          </a:p>
          <a:p>
            <a:pPr marL="472679" lvl="1" indent="-202406">
              <a:buClr>
                <a:srgbClr val="008CD3"/>
              </a:buClr>
              <a:defRPr/>
            </a:pPr>
            <a:r>
              <a:rPr lang="nb-NO" sz="1950">
                <a:solidFill>
                  <a:srgbClr val="001046"/>
                </a:solidFill>
                <a:latin typeface="+mn-lt"/>
                <a:cs typeface="+mn-cs"/>
              </a:rPr>
              <a:t>Samvirkeforetak – Årsmøte </a:t>
            </a:r>
          </a:p>
          <a:p>
            <a:pPr marL="472679" lvl="1" indent="-202406">
              <a:buClr>
                <a:srgbClr val="008CD3"/>
              </a:buClr>
              <a:defRPr/>
            </a:pPr>
            <a:r>
              <a:rPr lang="nb-NO" sz="1950">
                <a:solidFill>
                  <a:srgbClr val="001046"/>
                </a:solidFill>
                <a:latin typeface="+mn-lt"/>
              </a:rPr>
              <a:t>IKS - Representantskap </a:t>
            </a:r>
          </a:p>
          <a:p>
            <a:endParaRPr lang="nb-NO" sz="1200" kern="1200">
              <a:solidFill>
                <a:schemeClr val="tx1"/>
              </a:solidFill>
              <a:effectLst/>
              <a:latin typeface="+mn-lt"/>
              <a:ea typeface="+mn-ea"/>
              <a:cs typeface="+mn-cs"/>
            </a:endParaRP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Har noen av IKS, samvirke, AS et datterselskap? Hvordan er styringa der?</a:t>
            </a:r>
          </a:p>
          <a:p>
            <a:r>
              <a:rPr lang="nb-NO" sz="1200" kern="1200">
                <a:solidFill>
                  <a:schemeClr val="tx1"/>
                </a:solidFill>
                <a:effectLst/>
                <a:latin typeface="+mn-lt"/>
                <a:ea typeface="+mn-ea"/>
                <a:cs typeface="+mn-cs"/>
              </a:rPr>
              <a:t>Kan velge om KOF og IPR skal være eget rettssubjekt eller ikke.</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En grei tommelfingerregel ved valg av organisering er at jo større politisk betydning en virksomhet har, desto større bør den politiske innflytelsen være</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Vann og avløp: hvor skal man grave vann og avløp. – bestemmer selv. Utvide nettet</a:t>
            </a:r>
          </a:p>
          <a:p>
            <a:r>
              <a:rPr lang="nb-NO" sz="1200" kern="1200">
                <a:solidFill>
                  <a:schemeClr val="tx1"/>
                </a:solidFill>
                <a:effectLst/>
                <a:latin typeface="+mn-lt"/>
                <a:ea typeface="+mn-ea"/>
                <a:cs typeface="+mn-cs"/>
              </a:rPr>
              <a:t>Renovasjon: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Samvirke: årsmøte</a:t>
            </a:r>
            <a:endParaRPr lang="nb-NO"/>
          </a:p>
        </p:txBody>
      </p:sp>
      <p:sp>
        <p:nvSpPr>
          <p:cNvPr id="4" name="Plassholder for lysbildenummer 3"/>
          <p:cNvSpPr>
            <a:spLocks noGrp="1"/>
          </p:cNvSpPr>
          <p:nvPr>
            <p:ph type="sldNum" sz="quarter" idx="5"/>
          </p:nvPr>
        </p:nvSpPr>
        <p:spPr/>
        <p:txBody>
          <a:bodyPr/>
          <a:lstStyle/>
          <a:p>
            <a:fld id="{1806232A-5394-4281-9B66-3E41E192119E}" type="slidenum">
              <a:rPr lang="nb-NO" smtClean="0"/>
              <a:t>9</a:t>
            </a:fld>
            <a:endParaRPr lang="nb-NO"/>
          </a:p>
        </p:txBody>
      </p:sp>
    </p:spTree>
    <p:extLst>
      <p:ext uri="{BB962C8B-B14F-4D97-AF65-F5344CB8AC3E}">
        <p14:creationId xmlns:p14="http://schemas.microsoft.com/office/powerpoint/2010/main" val="6313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Særlig problematisk blir det når selskapet har flere eiere, og uenighet mellom eierne preger arbeidet i styret. Selskapsledelsen skal gjenspeile eiernes flertallsbeslutning. Som også påpekt i NIBR’s rapport33 innebærer dette at politiske uenigheter skal avklares utenfor selskapets ledende organer, slik at selskapet kan forholde seg til enhetlige signaler fra eierne.</a:t>
            </a:r>
          </a:p>
          <a:p>
            <a:endParaRPr lang="nb-NO"/>
          </a:p>
          <a:p>
            <a:r>
              <a:rPr lang="nb-NO"/>
              <a:t>Et IKS har ikke vedtekter. Selskapet stiftes ved at deltakerne inngår en selskapsavtale. Selskapsavtalen utgjør både stiftelsesdokument og vedtekter.</a:t>
            </a:r>
          </a:p>
          <a:p>
            <a:r>
              <a:rPr lang="nb-NO"/>
              <a:t>representantskapet i et IKS, kan som øverste organ i selskapet gi generelle og spesielle instrukser til styret om hvordan styrets myndighet skal utøves</a:t>
            </a:r>
          </a:p>
        </p:txBody>
      </p:sp>
      <p:sp>
        <p:nvSpPr>
          <p:cNvPr id="4" name="Plassholder for lysbildenummer 3"/>
          <p:cNvSpPr>
            <a:spLocks noGrp="1"/>
          </p:cNvSpPr>
          <p:nvPr>
            <p:ph type="sldNum" sz="quarter" idx="5"/>
          </p:nvPr>
        </p:nvSpPr>
        <p:spPr/>
        <p:txBody>
          <a:bodyPr/>
          <a:lstStyle/>
          <a:p>
            <a:fld id="{1806232A-5394-4281-9B66-3E41E192119E}" type="slidenum">
              <a:rPr lang="nb-NO" smtClean="0"/>
              <a:t>10</a:t>
            </a:fld>
            <a:endParaRPr lang="nb-NO"/>
          </a:p>
        </p:txBody>
      </p:sp>
    </p:spTree>
    <p:extLst>
      <p:ext uri="{BB962C8B-B14F-4D97-AF65-F5344CB8AC3E}">
        <p14:creationId xmlns:p14="http://schemas.microsoft.com/office/powerpoint/2010/main" val="394055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Gjennom generalforsamlingen utøver eierne den øverste myndigheten i selskapet. Her kan eierne gjennom vedtekter, instrukser og andre generalforsamlingsvedtak fastsette rammer og gi nærmere regler for styret og daglig leder. Det er generalforsamlingen som velger styret. Selskapet ledes av styret og en daglig leder. Styret har det overordnede ansvaret for at selskapet drives i samsvar med eiernes formål og innenfor rammen av lovverket. Styret har også en viktig funksjon for å sikre strategisk planlegging for selskapet. Daglig leder skal forholde seg til de pålegg og retningslinjer som styret har gitt.</a:t>
            </a:r>
          </a:p>
          <a:p>
            <a:endParaRPr lang="nb-NO"/>
          </a:p>
          <a:p>
            <a:r>
              <a:rPr lang="nb-NO"/>
              <a:t>Et annet viktig styringsredskap for eierne er myndigheten til å fastsette vedtekter for selskapet. Myndigheten til å fastsette vedtekter ligger i et aksjeselskap til generalforsamlingen.</a:t>
            </a:r>
          </a:p>
          <a:p>
            <a:endParaRPr lang="nb-NO"/>
          </a:p>
          <a:p>
            <a:r>
              <a:rPr lang="nb-NO"/>
              <a:t>Det er også en rekke andre problematiske sider ved å se styret som en arena for eierstyring. Det kan utvanne styrets ansvar for selskapsledelsen. Videre kan det blant annet vanskeliggjøre at selskapets styre får en kompetansemessig sammensetning som er dekkende for selskapets behov. Det kan også føre til en risiko for at eierne få ulik informasjon fra selskapets ledelse, og til ulikt tidspunkt.</a:t>
            </a:r>
          </a:p>
          <a:p>
            <a:endParaRPr lang="nb-NO"/>
          </a:p>
          <a:p>
            <a:r>
              <a:rPr lang="nb-NO"/>
              <a:t>En annen form for eierstyring ligger i muligheten til å inngå avtaler mellom eierne om hvordan eiermyndigheten skal utøves. I aksjeselskaper kalles dette aksjonæravtaler. Det er bare eierne som er part i slike avtaler, selskapet som sådan er ikke part. Men siden avtalen regulerer hvordan eierne skal utøve sin eiermyndighet har de likevel betydning for selskapet. Slike avtaler regulerer ofte saker som skal avgjøres av selskapsorganene, for eksempel hvem som skal sitte i styret.   </a:t>
            </a:r>
          </a:p>
        </p:txBody>
      </p:sp>
      <p:sp>
        <p:nvSpPr>
          <p:cNvPr id="4" name="Plassholder for lysbildenummer 3"/>
          <p:cNvSpPr>
            <a:spLocks noGrp="1"/>
          </p:cNvSpPr>
          <p:nvPr>
            <p:ph type="sldNum" sz="quarter" idx="5"/>
          </p:nvPr>
        </p:nvSpPr>
        <p:spPr/>
        <p:txBody>
          <a:bodyPr/>
          <a:lstStyle/>
          <a:p>
            <a:fld id="{1806232A-5394-4281-9B66-3E41E192119E}" type="slidenum">
              <a:rPr lang="nb-NO" smtClean="0"/>
              <a:t>11</a:t>
            </a:fld>
            <a:endParaRPr lang="nb-NO"/>
          </a:p>
        </p:txBody>
      </p:sp>
    </p:spTree>
    <p:extLst>
      <p:ext uri="{BB962C8B-B14F-4D97-AF65-F5344CB8AC3E}">
        <p14:creationId xmlns:p14="http://schemas.microsoft.com/office/powerpoint/2010/main" val="299509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Ved vertskommunesamarbeid etter kommuneloven opprettes som nevnt ingen ny sammenslutning. Det opprettes ingen ny juridisk person som har eiere. Når det gjelder administrativt vertskommunesamarbeid opprettes ikke engang noe felles organ til å lede virksomheten. Det vil derfor heller ikke kunne utøves noen «eierstyring» over virksomheten.</a:t>
            </a:r>
          </a:p>
          <a:p>
            <a:endParaRPr lang="nb-NO"/>
          </a:p>
          <a:p>
            <a:r>
              <a:rPr lang="nb-NO"/>
              <a:t>Eierstyring: samarbeidsavtalen</a:t>
            </a:r>
          </a:p>
          <a:p>
            <a:r>
              <a:rPr lang="nb-NO"/>
              <a:t>Instruere egen kommunedirektør</a:t>
            </a:r>
          </a:p>
          <a:p>
            <a:endParaRPr lang="nb-NO"/>
          </a:p>
          <a:p>
            <a:r>
              <a:rPr lang="nb-NO"/>
              <a:t>Regulerer hva man ønsker i fellesskap – ønsker å utvikle i fellesskap</a:t>
            </a:r>
          </a:p>
          <a:p>
            <a:endParaRPr lang="nb-NO"/>
          </a:p>
          <a:p>
            <a:r>
              <a:rPr lang="nb-NO"/>
              <a:t>Kan være en mulig ordning å ha. Dere har det ikke pr. i dag</a:t>
            </a:r>
          </a:p>
          <a:p>
            <a:r>
              <a:rPr lang="nb-NO"/>
              <a:t>Administrativt og politisk</a:t>
            </a:r>
          </a:p>
        </p:txBody>
      </p:sp>
      <p:sp>
        <p:nvSpPr>
          <p:cNvPr id="4" name="Plassholder for lysbildenummer 3"/>
          <p:cNvSpPr>
            <a:spLocks noGrp="1"/>
          </p:cNvSpPr>
          <p:nvPr>
            <p:ph type="sldNum" sz="quarter" idx="5"/>
          </p:nvPr>
        </p:nvSpPr>
        <p:spPr/>
        <p:txBody>
          <a:bodyPr/>
          <a:lstStyle/>
          <a:p>
            <a:fld id="{1806232A-5394-4281-9B66-3E41E192119E}" type="slidenum">
              <a:rPr lang="nb-NO" smtClean="0"/>
              <a:t>12</a:t>
            </a:fld>
            <a:endParaRPr lang="nb-NO"/>
          </a:p>
        </p:txBody>
      </p:sp>
    </p:spTree>
    <p:extLst>
      <p:ext uri="{BB962C8B-B14F-4D97-AF65-F5344CB8AC3E}">
        <p14:creationId xmlns:p14="http://schemas.microsoft.com/office/powerpoint/2010/main" val="1675927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8273178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t>30.04.2021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089718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rPr lang="nb-NO"/>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rPr/>
              <a:t>‹#›</a:t>
            </a:fld>
            <a:endParaRPr lang="nb-NO"/>
          </a:p>
        </p:txBody>
      </p:sp>
    </p:spTree>
    <p:extLst>
      <p:ext uri="{BB962C8B-B14F-4D97-AF65-F5344CB8AC3E}">
        <p14:creationId xmlns:p14="http://schemas.microsoft.com/office/powerpoint/2010/main" val="37419160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rPr lang="nb-NO"/>
              <a:t>30.04.2021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rPr/>
              <a:t>‹#›</a:t>
            </a:fld>
            <a:endParaRPr lang="nb-NO"/>
          </a:p>
        </p:txBody>
      </p:sp>
    </p:spTree>
    <p:extLst>
      <p:ext uri="{BB962C8B-B14F-4D97-AF65-F5344CB8AC3E}">
        <p14:creationId xmlns:p14="http://schemas.microsoft.com/office/powerpoint/2010/main" val="21961877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t>30.04.2021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rPr/>
              <a:t>‹#›</a:t>
            </a:fld>
            <a:endParaRPr lang="nb-NO"/>
          </a:p>
        </p:txBody>
      </p:sp>
    </p:spTree>
    <p:extLst>
      <p:ext uri="{BB962C8B-B14F-4D97-AF65-F5344CB8AC3E}">
        <p14:creationId xmlns:p14="http://schemas.microsoft.com/office/powerpoint/2010/main" val="17188409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rPr/>
              <a:t>‹#›</a:t>
            </a:fld>
            <a:endParaRPr lang="nb-NO"/>
          </a:p>
        </p:txBody>
      </p:sp>
    </p:spTree>
    <p:extLst>
      <p:ext uri="{BB962C8B-B14F-4D97-AF65-F5344CB8AC3E}">
        <p14:creationId xmlns:p14="http://schemas.microsoft.com/office/powerpoint/2010/main" val="15022078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rPr/>
              <a:t>‹#›</a:t>
            </a:fld>
            <a:endParaRPr lang="nb-NO"/>
          </a:p>
        </p:txBody>
      </p:sp>
    </p:spTree>
    <p:extLst>
      <p:ext uri="{BB962C8B-B14F-4D97-AF65-F5344CB8AC3E}">
        <p14:creationId xmlns:p14="http://schemas.microsoft.com/office/powerpoint/2010/main" val="4270222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30.04.2021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4402633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t>30.04.2021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rPr/>
              <a:t>‹#›</a:t>
            </a:fld>
            <a:endParaRPr lang="nb-NO"/>
          </a:p>
        </p:txBody>
      </p:sp>
    </p:spTree>
    <p:extLst>
      <p:ext uri="{BB962C8B-B14F-4D97-AF65-F5344CB8AC3E}">
        <p14:creationId xmlns:p14="http://schemas.microsoft.com/office/powerpoint/2010/main" val="12366497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t>30.04.2021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rPr/>
              <a:t>‹#›</a:t>
            </a:fld>
            <a:endParaRPr lang="nb-NO"/>
          </a:p>
        </p:txBody>
      </p:sp>
    </p:spTree>
    <p:extLst>
      <p:ext uri="{BB962C8B-B14F-4D97-AF65-F5344CB8AC3E}">
        <p14:creationId xmlns:p14="http://schemas.microsoft.com/office/powerpoint/2010/main" val="36324830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2579648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8420424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6103989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10" name="Rektangel 9"/>
          <p:cNvSpPr/>
          <p:nvPr userDrawn="1"/>
        </p:nvSpPr>
        <p:spPr>
          <a:xfrm>
            <a:off x="0" y="-1"/>
            <a:ext cx="12192000" cy="5856941"/>
          </a:xfrm>
          <a:prstGeom prst="rect">
            <a:avLst/>
          </a:prstGeom>
          <a:solidFill>
            <a:srgbClr val="1545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800">
                <a:solidFill>
                  <a:prstClr val="white"/>
                </a:solidFill>
              </a:rPr>
              <a:t> </a:t>
            </a:r>
          </a:p>
        </p:txBody>
      </p:sp>
      <p:sp>
        <p:nvSpPr>
          <p:cNvPr id="2" name="Tittel 1"/>
          <p:cNvSpPr>
            <a:spLocks noGrp="1"/>
          </p:cNvSpPr>
          <p:nvPr>
            <p:ph type="ctrTitle"/>
          </p:nvPr>
        </p:nvSpPr>
        <p:spPr>
          <a:xfrm>
            <a:off x="549832" y="3316942"/>
            <a:ext cx="10363200" cy="1304271"/>
          </a:xfrm>
        </p:spPr>
        <p:txBody>
          <a:bodyPr anchor="t" anchorCtr="0">
            <a:normAutofit/>
          </a:bodyPr>
          <a:lstStyle>
            <a:lvl1pPr algn="l">
              <a:defRPr sz="3200">
                <a:solidFill>
                  <a:schemeClr val="bg1"/>
                </a:solidFill>
                <a:latin typeface="Helvetica"/>
                <a:cs typeface="Helvetica"/>
              </a:defRPr>
            </a:lvl1pPr>
          </a:lstStyle>
          <a:p>
            <a:r>
              <a:rPr lang="nb-NO"/>
              <a:t>Klikk for å redigere tittelstil</a:t>
            </a:r>
            <a:endParaRPr lang="nn-NO"/>
          </a:p>
        </p:txBody>
      </p:sp>
    </p:spTree>
    <p:extLst>
      <p:ext uri="{BB962C8B-B14F-4D97-AF65-F5344CB8AC3E}">
        <p14:creationId xmlns:p14="http://schemas.microsoft.com/office/powerpoint/2010/main" val="35926536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09601" y="274638"/>
            <a:ext cx="10972799" cy="1143000"/>
          </a:xfrm>
        </p:spPr>
        <p:txBody>
          <a:bodyPr/>
          <a:lstStyle/>
          <a:p>
            <a:r>
              <a:rPr lang="nb-NO"/>
              <a:t>Klikk for å redigere tittelstil</a:t>
            </a:r>
            <a:endParaRPr lang="nn-NO"/>
          </a:p>
        </p:txBody>
      </p:sp>
      <p:sp>
        <p:nvSpPr>
          <p:cNvPr id="3" name="Plassholder for innhold 2"/>
          <p:cNvSpPr>
            <a:spLocks noGrp="1"/>
          </p:cNvSpPr>
          <p:nvPr>
            <p:ph idx="1"/>
          </p:nvPr>
        </p:nvSpPr>
        <p:spPr>
          <a:xfrm>
            <a:off x="609600" y="1600201"/>
            <a:ext cx="10972800" cy="41719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Tree>
    <p:extLst>
      <p:ext uri="{BB962C8B-B14F-4D97-AF65-F5344CB8AC3E}">
        <p14:creationId xmlns:p14="http://schemas.microsoft.com/office/powerpoint/2010/main" val="244328823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29595010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30.04.2021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744355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93624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30.04.2021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7158456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30.04.2021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239344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504997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82910141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30.04.2021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72875087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30.04.2021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3009551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41618964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42778228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8819074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664229" y="2196036"/>
            <a:ext cx="9915291" cy="466880"/>
          </a:xfrm>
        </p:spPr>
        <p:txBody>
          <a:bodyPr>
            <a:noAutofit/>
          </a:bodyPr>
          <a:lstStyle>
            <a:lvl1pPr algn="l">
              <a:defRPr sz="3000">
                <a:solidFill>
                  <a:srgbClr val="FFFFFF"/>
                </a:solidFill>
              </a:defRPr>
            </a:lvl1pPr>
          </a:lstStyle>
          <a:p>
            <a:endParaRPr lang="nb-NO"/>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endParaRPr lang="nb-NO"/>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40"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442" y="6159508"/>
            <a:ext cx="3137663" cy="287901"/>
          </a:xfrm>
          <a:prstGeom prst="rect">
            <a:avLst/>
          </a:prstGeom>
        </p:spPr>
      </p:pic>
    </p:spTree>
    <p:extLst>
      <p:ext uri="{BB962C8B-B14F-4D97-AF65-F5344CB8AC3E}">
        <p14:creationId xmlns:p14="http://schemas.microsoft.com/office/powerpoint/2010/main" val="16808251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30.04.2021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9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10" name="Plassholder for bunntekst 4"/>
          <p:cNvSpPr>
            <a:spLocks noGrp="1"/>
          </p:cNvSpPr>
          <p:nvPr>
            <p:ph type="ftr" sz="quarter" idx="3"/>
          </p:nvPr>
        </p:nvSpPr>
        <p:spPr>
          <a:xfrm>
            <a:off x="4165600" y="61737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8737606" y="6173796"/>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t>‹#›</a:t>
            </a:fld>
            <a:endParaRPr lang="nb-NO">
              <a:solidFill>
                <a:prstClr val="black">
                  <a:tint val="75000"/>
                </a:prstClr>
              </a:solidFill>
            </a:endParaRPr>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3678542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t>‹#›</a:t>
            </a:fld>
            <a:endParaRPr lang="nb-NO">
              <a:solidFill>
                <a:prstClr val="black">
                  <a:tint val="75000"/>
                </a:prstClr>
              </a:solidFill>
            </a:endParaRPr>
          </a:p>
        </p:txBody>
      </p:sp>
    </p:spTree>
    <p:extLst>
      <p:ext uri="{BB962C8B-B14F-4D97-AF65-F5344CB8AC3E}">
        <p14:creationId xmlns:p14="http://schemas.microsoft.com/office/powerpoint/2010/main" val="70853873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A31872E-8BFC-214A-B7E1-4CF644173512}" type="slidenum">
              <a:rPr>
                <a:solidFill>
                  <a:prstClr val="black">
                    <a:tint val="75000"/>
                  </a:prstClr>
                </a:solidFill>
              </a:rPr>
              <a:t>‹#›</a:t>
            </a:fld>
            <a:endParaRPr lang="nb-NO">
              <a:solidFill>
                <a:prstClr val="black">
                  <a:tint val="75000"/>
                </a:prstClr>
              </a:solidFill>
            </a:endParaRPr>
          </a:p>
        </p:txBody>
      </p:sp>
    </p:spTree>
    <p:extLst>
      <p:ext uri="{BB962C8B-B14F-4D97-AF65-F5344CB8AC3E}">
        <p14:creationId xmlns:p14="http://schemas.microsoft.com/office/powerpoint/2010/main" val="230712930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A31872E-8BFC-214A-B7E1-4CF644173512}" type="slidenum">
              <a:rPr>
                <a:solidFill>
                  <a:prstClr val="black">
                    <a:tint val="75000"/>
                  </a:prstClr>
                </a:solidFill>
              </a:rPr>
              <a:t>‹#›</a:t>
            </a:fld>
            <a:endParaRPr lang="nb-NO">
              <a:solidFill>
                <a:prstClr val="black">
                  <a:tint val="75000"/>
                </a:prstClr>
              </a:solidFill>
            </a:endParaRPr>
          </a:p>
        </p:txBody>
      </p:sp>
    </p:spTree>
    <p:extLst>
      <p:ext uri="{BB962C8B-B14F-4D97-AF65-F5344CB8AC3E}">
        <p14:creationId xmlns:p14="http://schemas.microsoft.com/office/powerpoint/2010/main" val="207963405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9"/>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t>‹#›</a:t>
            </a:fld>
            <a:endParaRPr lang="nb-NO">
              <a:solidFill>
                <a:prstClr val="black">
                  <a:tint val="75000"/>
                </a:prstClr>
              </a:solidFill>
            </a:endParaRPr>
          </a:p>
        </p:txBody>
      </p:sp>
    </p:spTree>
    <p:extLst>
      <p:ext uri="{BB962C8B-B14F-4D97-AF65-F5344CB8AC3E}">
        <p14:creationId xmlns:p14="http://schemas.microsoft.com/office/powerpoint/2010/main" val="66080971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t>‹#›</a:t>
            </a:fld>
            <a:endParaRPr lang="nb-NO">
              <a:solidFill>
                <a:prstClr val="black">
                  <a:tint val="75000"/>
                </a:prstClr>
              </a:solidFill>
            </a:endParaRPr>
          </a:p>
        </p:txBody>
      </p:sp>
    </p:spTree>
    <p:extLst>
      <p:ext uri="{BB962C8B-B14F-4D97-AF65-F5344CB8AC3E}">
        <p14:creationId xmlns:p14="http://schemas.microsoft.com/office/powerpoint/2010/main" val="173013459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t>‹#›</a:t>
            </a:fld>
            <a:endParaRPr lang="nb-NO">
              <a:solidFill>
                <a:prstClr val="black">
                  <a:tint val="75000"/>
                </a:prstClr>
              </a:solidFill>
            </a:endParaRPr>
          </a:p>
        </p:txBody>
      </p:sp>
    </p:spTree>
    <p:extLst>
      <p:ext uri="{BB962C8B-B14F-4D97-AF65-F5344CB8AC3E}">
        <p14:creationId xmlns:p14="http://schemas.microsoft.com/office/powerpoint/2010/main" val="107552030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47"/>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7"/>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t>‹#›</a:t>
            </a:fld>
            <a:endParaRPr lang="nb-NO">
              <a:solidFill>
                <a:prstClr val="black">
                  <a:tint val="75000"/>
                </a:prstClr>
              </a:solidFill>
            </a:endParaRPr>
          </a:p>
        </p:txBody>
      </p:sp>
    </p:spTree>
    <p:extLst>
      <p:ext uri="{BB962C8B-B14F-4D97-AF65-F5344CB8AC3E}">
        <p14:creationId xmlns:p14="http://schemas.microsoft.com/office/powerpoint/2010/main" val="8023197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664229" y="2196036"/>
            <a:ext cx="7493467"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40"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5360006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664233"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40"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9464336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30.04.2021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664229" y="2196044"/>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40"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413284667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Bokmål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a:solidFill>
                  <a:prstClr val="black"/>
                </a:solidFill>
              </a:rPr>
              <a:t>Bokmål mal:Tekst med kulepunkter</a:t>
            </a:r>
          </a:p>
        </p:txBody>
      </p:sp>
      <p:sp>
        <p:nvSpPr>
          <p:cNvPr id="5" name="TekstSylinder 4"/>
          <p:cNvSpPr txBox="1"/>
          <p:nvPr userDrawn="1"/>
        </p:nvSpPr>
        <p:spPr>
          <a:xfrm>
            <a:off x="-2761191" y="4725148"/>
            <a:ext cx="2448984" cy="1200329"/>
          </a:xfrm>
          <a:prstGeom prst="rect">
            <a:avLst/>
          </a:prstGeom>
          <a:noFill/>
        </p:spPr>
        <p:txBody>
          <a:bodyPr>
            <a:spAutoFit/>
          </a:bodyPr>
          <a:lstStyle/>
          <a:p>
            <a:pPr>
              <a:defRPr/>
            </a:pPr>
            <a:r>
              <a:rPr lang="nb-NO" sz="1200" b="1">
                <a:solidFill>
                  <a:prstClr val="black"/>
                </a:solidFill>
              </a:rPr>
              <a:t>Tips bunntekst:</a:t>
            </a:r>
          </a:p>
          <a:p>
            <a:pPr>
              <a:defRPr/>
            </a:pPr>
            <a:r>
              <a:rPr lang="nb-NO" sz="1200" b="1">
                <a:solidFill>
                  <a:prstClr val="black"/>
                </a:solidFill>
              </a:rPr>
              <a:t>For å få sidenummer, dato og tittel på presentasjon:</a:t>
            </a:r>
          </a:p>
          <a:p>
            <a:pPr>
              <a:defRPr/>
            </a:pPr>
            <a:r>
              <a:rPr lang="nb-NO" sz="1200">
                <a:solidFill>
                  <a:prstClr val="black"/>
                </a:solidFill>
              </a:rPr>
              <a:t>Klikk  på</a:t>
            </a:r>
          </a:p>
          <a:p>
            <a:pPr>
              <a:defRPr/>
            </a:pPr>
            <a:r>
              <a:rPr lang="nb-NO" sz="1200">
                <a:solidFill>
                  <a:prstClr val="black"/>
                </a:solidFill>
              </a:rPr>
              <a:t>”Sett Inn” -&gt; Topp og bunntekst</a:t>
            </a:r>
          </a:p>
          <a:p>
            <a:pPr>
              <a:defRPr/>
            </a:pPr>
            <a:r>
              <a:rPr lang="nb-NO" sz="1200">
                <a:solidFill>
                  <a:prstClr val="black"/>
                </a:solidFill>
              </a:rPr>
              <a:t>- Huk av for ønsket tekst.</a:t>
            </a:r>
          </a:p>
        </p:txBody>
      </p:sp>
      <p:cxnSp>
        <p:nvCxnSpPr>
          <p:cNvPr id="6" name="Vinkel 5"/>
          <p:cNvCxnSpPr/>
          <p:nvPr userDrawn="1"/>
        </p:nvCxnSpPr>
        <p:spPr>
          <a:xfrm>
            <a:off x="-1536698"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683670" y="296652"/>
            <a:ext cx="10308511" cy="1143000"/>
          </a:xfrm>
        </p:spPr>
        <p:txBody>
          <a:bodyPr/>
          <a:lstStyle>
            <a:lvl1pPr>
              <a:defRPr>
                <a:solidFill>
                  <a:schemeClr val="tx1"/>
                </a:solidFill>
              </a:defRPr>
            </a:lvl1pPr>
          </a:lstStyle>
          <a:p>
            <a:r>
              <a:rPr lang="nb-NO"/>
              <a:t>Klikk for å redigere tittelstil</a:t>
            </a:r>
          </a:p>
        </p:txBody>
      </p:sp>
      <p:sp>
        <p:nvSpPr>
          <p:cNvPr id="3" name="Plassholder for innhold 2"/>
          <p:cNvSpPr>
            <a:spLocks noGrp="1"/>
          </p:cNvSpPr>
          <p:nvPr>
            <p:ph idx="1"/>
          </p:nvPr>
        </p:nvSpPr>
        <p:spPr>
          <a:xfrm>
            <a:off x="683670" y="1592797"/>
            <a:ext cx="10308511" cy="4525963"/>
          </a:xfrm>
        </p:spPr>
        <p:txBody>
          <a:bodyPr/>
          <a:lstStyle>
            <a:lvl1pP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dato 3"/>
          <p:cNvSpPr>
            <a:spLocks noGrp="1"/>
          </p:cNvSpPr>
          <p:nvPr>
            <p:ph type="dt" sz="half" idx="2"/>
          </p:nvPr>
        </p:nvSpPr>
        <p:spPr>
          <a:xfrm>
            <a:off x="10208409" y="6314400"/>
            <a:ext cx="1002147"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prstClr val="black"/>
                </a:solidFill>
              </a:rPr>
              <a:pPr>
                <a:defRPr/>
              </a:pPr>
              <a:t>30. april 2021</a:t>
            </a:fld>
            <a:endParaRPr lang="nb-NO">
              <a:solidFill>
                <a:prstClr val="black"/>
              </a:solidFill>
            </a:endParaRPr>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a:solidFill>
                  <a:prstClr val="black"/>
                </a:solidFill>
              </a:rPr>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prstClr val="black"/>
                </a:solidFill>
              </a:rPr>
              <a:pPr>
                <a:defRPr/>
              </a:pPr>
              <a:t>‹#›</a:t>
            </a:fld>
            <a:endParaRPr lang="nb-NO">
              <a:solidFill>
                <a:prstClr val="black"/>
              </a:solidFill>
            </a:endParaRPr>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28244" y="6173795"/>
            <a:ext cx="730357" cy="364835"/>
          </a:xfrm>
          <a:prstGeom prst="rect">
            <a:avLst/>
          </a:prstGeom>
        </p:spPr>
      </p:pic>
    </p:spTree>
    <p:extLst>
      <p:ext uri="{BB962C8B-B14F-4D97-AF65-F5344CB8AC3E}">
        <p14:creationId xmlns:p14="http://schemas.microsoft.com/office/powerpoint/2010/main" val="33955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77712298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30.04.2021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368546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2737292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30.04.2021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5205621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30.04.2021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03694697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00852087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29586011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30.04.2021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111437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30.04.2021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29045310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73306003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63290227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9828572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30.04.2021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30.04.2021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30.04.2021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7.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30.04.2021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Lst>
  <p:transition/>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t>30.04.2021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t>‹#›</a:t>
            </a:fld>
            <a:endParaRPr lang="nb-NO"/>
          </a:p>
        </p:txBody>
      </p:sp>
      <p:pic>
        <p:nvPicPr>
          <p:cNvPr id="8" name="Bilde 7" descr="ks_hovedlogo_rgb.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1564470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ransition/>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30.04.2021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635178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9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t>30.04.2021</a:t>
            </a:fld>
            <a:endParaRPr lang="nb-NO">
              <a:solidFill>
                <a:prstClr val="black">
                  <a:tint val="75000"/>
                </a:prstClr>
              </a:solidFill>
            </a:endParaRPr>
          </a:p>
        </p:txBody>
      </p:sp>
      <p:sp>
        <p:nvSpPr>
          <p:cNvPr id="5" name="Plassholder for bunntekst 4"/>
          <p:cNvSpPr>
            <a:spLocks noGrp="1"/>
          </p:cNvSpPr>
          <p:nvPr>
            <p:ph type="ftr" sz="quarter" idx="3"/>
          </p:nvPr>
        </p:nvSpPr>
        <p:spPr>
          <a:xfrm>
            <a:off x="4165600" y="61737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8737606" y="6173796"/>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t>‹#›</a:t>
            </a:fld>
            <a:endParaRPr lang="nb-NO">
              <a:solidFill>
                <a:prstClr val="black">
                  <a:tint val="75000"/>
                </a:prstClr>
              </a:solidFill>
            </a:endParaRPr>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10928244" y="6173795"/>
            <a:ext cx="730357" cy="364835"/>
          </a:xfrm>
          <a:prstGeom prst="rect">
            <a:avLst/>
          </a:prstGeom>
        </p:spPr>
      </p:pic>
    </p:spTree>
    <p:extLst>
      <p:ext uri="{BB962C8B-B14F-4D97-AF65-F5344CB8AC3E}">
        <p14:creationId xmlns:p14="http://schemas.microsoft.com/office/powerpoint/2010/main" val="316637860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ransition/>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30.04.2021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15502335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ransition/>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ks.no/globalassets/fagomrader/lokaldemokrati/Anbefalinger-om-eierskap-F41-web.pdf" TargetMode="Externa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p:txBody>
          <a:bodyPr/>
          <a:lstStyle/>
          <a:p>
            <a:r>
              <a:rPr lang="nb-NO"/>
              <a:t>Utøvelse av eierrollen</a:t>
            </a:r>
          </a:p>
        </p:txBody>
      </p:sp>
      <p:sp>
        <p:nvSpPr>
          <p:cNvPr id="7" name="Undertittel 6"/>
          <p:cNvSpPr>
            <a:spLocks noGrp="1"/>
          </p:cNvSpPr>
          <p:nvPr>
            <p:ph type="subTitle" idx="1"/>
          </p:nvPr>
        </p:nvSpPr>
        <p:spPr>
          <a:xfrm>
            <a:off x="7081502" y="6165882"/>
            <a:ext cx="4748033" cy="475109"/>
          </a:xfrm>
        </p:spPr>
        <p:txBody>
          <a:bodyPr>
            <a:noAutofit/>
          </a:bodyPr>
          <a:lstStyle/>
          <a:p>
            <a:pPr algn="r"/>
            <a:r>
              <a:rPr lang="nb-NO" sz="1400" i="1">
                <a:solidFill>
                  <a:srgbClr val="001A58"/>
                </a:solidFill>
              </a:rPr>
              <a:t>«En selvstendig og nyskapende kommunesektor»</a:t>
            </a:r>
          </a:p>
        </p:txBody>
      </p:sp>
      <p:sp>
        <p:nvSpPr>
          <p:cNvPr id="2" name="TekstSylinder 1">
            <a:extLst>
              <a:ext uri="{FF2B5EF4-FFF2-40B4-BE49-F238E27FC236}">
                <a16:creationId xmlns:a16="http://schemas.microsoft.com/office/drawing/2014/main" id="{098D5545-997E-4520-9937-E37E608B4359}"/>
              </a:ext>
            </a:extLst>
          </p:cNvPr>
          <p:cNvSpPr txBox="1"/>
          <p:nvPr/>
        </p:nvSpPr>
        <p:spPr>
          <a:xfrm>
            <a:off x="733245" y="2760453"/>
            <a:ext cx="5503653" cy="369332"/>
          </a:xfrm>
          <a:prstGeom prst="rect">
            <a:avLst/>
          </a:prstGeom>
          <a:noFill/>
        </p:spPr>
        <p:txBody>
          <a:bodyPr wrap="square" rtlCol="0">
            <a:spAutoFit/>
          </a:bodyPr>
          <a:lstStyle/>
          <a:p>
            <a:r>
              <a:rPr lang="nb-NO">
                <a:solidFill>
                  <a:schemeClr val="bg1"/>
                </a:solidFill>
              </a:rPr>
              <a:t>Rakkestad kommune, 29.april 2021</a:t>
            </a:r>
          </a:p>
        </p:txBody>
      </p:sp>
      <p:sp>
        <p:nvSpPr>
          <p:cNvPr id="3" name="TekstSylinder 2">
            <a:extLst>
              <a:ext uri="{FF2B5EF4-FFF2-40B4-BE49-F238E27FC236}">
                <a16:creationId xmlns:a16="http://schemas.microsoft.com/office/drawing/2014/main" id="{4B9E56F3-1225-4C77-B393-E566658DEF83}"/>
              </a:ext>
            </a:extLst>
          </p:cNvPr>
          <p:cNvSpPr txBox="1"/>
          <p:nvPr/>
        </p:nvSpPr>
        <p:spPr>
          <a:xfrm>
            <a:off x="733245" y="4083728"/>
            <a:ext cx="4930708" cy="369332"/>
          </a:xfrm>
          <a:prstGeom prst="rect">
            <a:avLst/>
          </a:prstGeom>
          <a:noFill/>
        </p:spPr>
        <p:txBody>
          <a:bodyPr wrap="square" rtlCol="0">
            <a:spAutoFit/>
          </a:bodyPr>
          <a:lstStyle/>
          <a:p>
            <a:r>
              <a:rPr lang="nb-NO" i="1">
                <a:solidFill>
                  <a:schemeClr val="bg1"/>
                </a:solidFill>
              </a:rPr>
              <a:t>Gjertrud Strand Sanderød, KS Viken</a:t>
            </a:r>
          </a:p>
        </p:txBody>
      </p:sp>
    </p:spTree>
    <p:extLst>
      <p:ext uri="{BB962C8B-B14F-4D97-AF65-F5344CB8AC3E}">
        <p14:creationId xmlns:p14="http://schemas.microsoft.com/office/powerpoint/2010/main" val="29534831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916968" y="1323594"/>
            <a:ext cx="1816577" cy="83667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Kommunestyre A</a:t>
            </a:r>
          </a:p>
        </p:txBody>
      </p:sp>
      <p:sp>
        <p:nvSpPr>
          <p:cNvPr id="3" name="Ellipse 2"/>
          <p:cNvSpPr/>
          <p:nvPr/>
        </p:nvSpPr>
        <p:spPr>
          <a:xfrm>
            <a:off x="4958232" y="1323594"/>
            <a:ext cx="1801781" cy="83667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Kommunestyre B</a:t>
            </a:r>
          </a:p>
        </p:txBody>
      </p:sp>
      <p:sp>
        <p:nvSpPr>
          <p:cNvPr id="4" name="Ellipse 3"/>
          <p:cNvSpPr/>
          <p:nvPr/>
        </p:nvSpPr>
        <p:spPr>
          <a:xfrm>
            <a:off x="6889242" y="1323594"/>
            <a:ext cx="1871054" cy="83667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Kommunestyre C</a:t>
            </a:r>
          </a:p>
        </p:txBody>
      </p:sp>
      <p:sp>
        <p:nvSpPr>
          <p:cNvPr id="5" name="Ellipse 4"/>
          <p:cNvSpPr/>
          <p:nvPr/>
        </p:nvSpPr>
        <p:spPr>
          <a:xfrm>
            <a:off x="4733545" y="2668793"/>
            <a:ext cx="2079117" cy="83667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white"/>
                </a:solidFill>
                <a:effectLst/>
                <a:uLnTx/>
                <a:uFillTx/>
                <a:latin typeface="Calibri"/>
                <a:ea typeface="+mn-ea"/>
                <a:cs typeface="+mn-cs"/>
              </a:rPr>
              <a:t>Representantskap (vedtar budsjett og økonomiplan)</a:t>
            </a:r>
          </a:p>
        </p:txBody>
      </p:sp>
      <p:cxnSp>
        <p:nvCxnSpPr>
          <p:cNvPr id="7" name="Rett linje 6"/>
          <p:cNvCxnSpPr/>
          <p:nvPr/>
        </p:nvCxnSpPr>
        <p:spPr>
          <a:xfrm flipV="1">
            <a:off x="2916968" y="3570953"/>
            <a:ext cx="5671511" cy="14748"/>
          </a:xfrm>
          <a:prstGeom prst="line">
            <a:avLst/>
          </a:prstGeom>
          <a:ln>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kstSylinder 9"/>
          <p:cNvSpPr txBox="1"/>
          <p:nvPr/>
        </p:nvSpPr>
        <p:spPr>
          <a:xfrm>
            <a:off x="3791744" y="412579"/>
            <a:ext cx="4176464"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2400" b="0" i="0" u="none" strike="noStrike" kern="1200" cap="none" spc="0" normalizeH="0" baseline="0" noProof="0">
                <a:ln>
                  <a:noFill/>
                </a:ln>
                <a:solidFill>
                  <a:prstClr val="black"/>
                </a:solidFill>
                <a:effectLst/>
                <a:uLnTx/>
                <a:uFillTx/>
                <a:latin typeface="Calibri"/>
                <a:ea typeface="+mn-ea"/>
                <a:cs typeface="+mn-cs"/>
              </a:rPr>
              <a:t>Interkommunalt selskap (IKS)</a:t>
            </a:r>
          </a:p>
        </p:txBody>
      </p:sp>
      <p:sp>
        <p:nvSpPr>
          <p:cNvPr id="12" name="Ellipse 11"/>
          <p:cNvSpPr/>
          <p:nvPr/>
        </p:nvSpPr>
        <p:spPr>
          <a:xfrm>
            <a:off x="5125731" y="3967363"/>
            <a:ext cx="1268730" cy="836676"/>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Styret</a:t>
            </a:r>
          </a:p>
        </p:txBody>
      </p:sp>
      <p:sp>
        <p:nvSpPr>
          <p:cNvPr id="13" name="Ellipse 12"/>
          <p:cNvSpPr/>
          <p:nvPr/>
        </p:nvSpPr>
        <p:spPr>
          <a:xfrm>
            <a:off x="5118357" y="4957103"/>
            <a:ext cx="1268730" cy="836676"/>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Daglig leder</a:t>
            </a:r>
          </a:p>
        </p:txBody>
      </p:sp>
      <p:sp>
        <p:nvSpPr>
          <p:cNvPr id="15" name="TekstSylinder 14"/>
          <p:cNvSpPr txBox="1"/>
          <p:nvPr/>
        </p:nvSpPr>
        <p:spPr>
          <a:xfrm>
            <a:off x="2916968" y="3286581"/>
            <a:ext cx="156408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Eierskapsutøvelse</a:t>
            </a:r>
          </a:p>
        </p:txBody>
      </p:sp>
      <p:sp>
        <p:nvSpPr>
          <p:cNvPr id="16" name="TekstSylinder 15"/>
          <p:cNvSpPr txBox="1"/>
          <p:nvPr/>
        </p:nvSpPr>
        <p:spPr>
          <a:xfrm>
            <a:off x="2916968" y="3591279"/>
            <a:ext cx="156408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Styring av selskapet</a:t>
            </a:r>
          </a:p>
        </p:txBody>
      </p:sp>
      <p:cxnSp>
        <p:nvCxnSpPr>
          <p:cNvPr id="18" name="Rett pilkobling 17"/>
          <p:cNvCxnSpPr/>
          <p:nvPr/>
        </p:nvCxnSpPr>
        <p:spPr>
          <a:xfrm>
            <a:off x="4180295" y="2182763"/>
            <a:ext cx="777936" cy="599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tt pilkobling 19"/>
          <p:cNvCxnSpPr>
            <a:stCxn id="3" idx="4"/>
            <a:endCxn id="5" idx="0"/>
          </p:cNvCxnSpPr>
          <p:nvPr/>
        </p:nvCxnSpPr>
        <p:spPr>
          <a:xfrm flipH="1">
            <a:off x="5803963" y="2160271"/>
            <a:ext cx="7430" cy="5085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Rett pilkobling 21"/>
          <p:cNvCxnSpPr/>
          <p:nvPr/>
        </p:nvCxnSpPr>
        <p:spPr>
          <a:xfrm flipH="1">
            <a:off x="6760013" y="2244607"/>
            <a:ext cx="679584" cy="6692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Rett pilkobling 29"/>
          <p:cNvCxnSpPr>
            <a:stCxn id="12" idx="4"/>
            <a:endCxn id="13" idx="0"/>
          </p:cNvCxnSpPr>
          <p:nvPr/>
        </p:nvCxnSpPr>
        <p:spPr>
          <a:xfrm flipH="1">
            <a:off x="5752722" y="4804040"/>
            <a:ext cx="7374" cy="153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7327492" y="2843170"/>
            <a:ext cx="1858297"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Deltakende kommuner utpeker medlemmer til representantskap</a:t>
            </a:r>
          </a:p>
        </p:txBody>
      </p:sp>
      <p:sp>
        <p:nvSpPr>
          <p:cNvPr id="23" name="TekstSylinder 22"/>
          <p:cNvSpPr txBox="1"/>
          <p:nvPr/>
        </p:nvSpPr>
        <p:spPr>
          <a:xfrm>
            <a:off x="4083029" y="2320673"/>
            <a:ext cx="333427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1" u="none" strike="noStrike" kern="1200" cap="none" spc="0" normalizeH="0" baseline="0" noProof="0">
                <a:ln>
                  <a:noFill/>
                </a:ln>
                <a:solidFill>
                  <a:prstClr val="black"/>
                </a:solidFill>
                <a:effectLst/>
                <a:uLnTx/>
                <a:uFillTx/>
                <a:latin typeface="Calibri"/>
                <a:ea typeface="+mn-ea"/>
                <a:cs typeface="+mn-cs"/>
              </a:rPr>
              <a:t>Koordinering for å samordne eierinteresser</a:t>
            </a:r>
          </a:p>
        </p:txBody>
      </p:sp>
      <p:cxnSp>
        <p:nvCxnSpPr>
          <p:cNvPr id="25" name="Rett pilkobling 24"/>
          <p:cNvCxnSpPr/>
          <p:nvPr/>
        </p:nvCxnSpPr>
        <p:spPr>
          <a:xfrm flipH="1">
            <a:off x="5774468" y="3505468"/>
            <a:ext cx="0" cy="362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7373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782A001-7B0A-4AFD-A84A-A14F61BEF39C}"/>
              </a:ext>
            </a:extLst>
          </p:cNvPr>
          <p:cNvSpPr txBox="1"/>
          <p:nvPr/>
        </p:nvSpPr>
        <p:spPr>
          <a:xfrm>
            <a:off x="3791744" y="412579"/>
            <a:ext cx="4176464"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lang="nb-NO" sz="2400">
                <a:solidFill>
                  <a:prstClr val="black"/>
                </a:solidFill>
                <a:latin typeface="Calibri"/>
              </a:rPr>
              <a:t>Aksjeselskap</a:t>
            </a:r>
            <a:r>
              <a:rPr kumimoji="0" lang="nb-NO" sz="2400" b="0" i="0" u="none" strike="noStrike" kern="1200" cap="none" spc="0" normalizeH="0" baseline="0" noProof="0">
                <a:ln>
                  <a:noFill/>
                </a:ln>
                <a:solidFill>
                  <a:prstClr val="black"/>
                </a:solidFill>
                <a:effectLst/>
                <a:uLnTx/>
                <a:uFillTx/>
                <a:latin typeface="Calibri"/>
                <a:ea typeface="+mn-ea"/>
                <a:cs typeface="+mn-cs"/>
              </a:rPr>
              <a:t> (AS)</a:t>
            </a:r>
          </a:p>
        </p:txBody>
      </p:sp>
      <p:sp>
        <p:nvSpPr>
          <p:cNvPr id="3" name="Ellipse 2">
            <a:extLst>
              <a:ext uri="{FF2B5EF4-FFF2-40B4-BE49-F238E27FC236}">
                <a16:creationId xmlns:a16="http://schemas.microsoft.com/office/drawing/2014/main" id="{F36EDE0F-5B53-4956-91CF-DDF9D351F238}"/>
              </a:ext>
            </a:extLst>
          </p:cNvPr>
          <p:cNvSpPr/>
          <p:nvPr/>
        </p:nvSpPr>
        <p:spPr>
          <a:xfrm>
            <a:off x="2916968" y="1323594"/>
            <a:ext cx="1816577" cy="83667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Kommunestyre A</a:t>
            </a:r>
          </a:p>
        </p:txBody>
      </p:sp>
      <p:sp>
        <p:nvSpPr>
          <p:cNvPr id="4" name="Ellipse 3">
            <a:extLst>
              <a:ext uri="{FF2B5EF4-FFF2-40B4-BE49-F238E27FC236}">
                <a16:creationId xmlns:a16="http://schemas.microsoft.com/office/drawing/2014/main" id="{D6B18C66-D288-4227-B752-D76925180969}"/>
              </a:ext>
            </a:extLst>
          </p:cNvPr>
          <p:cNvSpPr/>
          <p:nvPr/>
        </p:nvSpPr>
        <p:spPr>
          <a:xfrm>
            <a:off x="4958232" y="1323594"/>
            <a:ext cx="1801781" cy="83667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Kommunestyre B</a:t>
            </a:r>
          </a:p>
        </p:txBody>
      </p:sp>
      <p:sp>
        <p:nvSpPr>
          <p:cNvPr id="5" name="Ellipse 4">
            <a:extLst>
              <a:ext uri="{FF2B5EF4-FFF2-40B4-BE49-F238E27FC236}">
                <a16:creationId xmlns:a16="http://schemas.microsoft.com/office/drawing/2014/main" id="{26D41868-E665-4F56-9ACE-634FB92B5FBF}"/>
              </a:ext>
            </a:extLst>
          </p:cNvPr>
          <p:cNvSpPr/>
          <p:nvPr/>
        </p:nvSpPr>
        <p:spPr>
          <a:xfrm>
            <a:off x="6889242" y="1323594"/>
            <a:ext cx="1871054" cy="83667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Kommunestyre C</a:t>
            </a:r>
          </a:p>
        </p:txBody>
      </p:sp>
      <p:cxnSp>
        <p:nvCxnSpPr>
          <p:cNvPr id="6" name="Rett pilkobling 5">
            <a:extLst>
              <a:ext uri="{FF2B5EF4-FFF2-40B4-BE49-F238E27FC236}">
                <a16:creationId xmlns:a16="http://schemas.microsoft.com/office/drawing/2014/main" id="{B64B3C14-4A1E-4ABE-AC75-ECE9A3D0999D}"/>
              </a:ext>
            </a:extLst>
          </p:cNvPr>
          <p:cNvCxnSpPr/>
          <p:nvPr/>
        </p:nvCxnSpPr>
        <p:spPr>
          <a:xfrm>
            <a:off x="4180295" y="2182763"/>
            <a:ext cx="777936" cy="5991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Rett pilkobling 6">
            <a:extLst>
              <a:ext uri="{FF2B5EF4-FFF2-40B4-BE49-F238E27FC236}">
                <a16:creationId xmlns:a16="http://schemas.microsoft.com/office/drawing/2014/main" id="{B69B5A64-CB6C-4A4A-8A8D-46D416031E58}"/>
              </a:ext>
            </a:extLst>
          </p:cNvPr>
          <p:cNvCxnSpPr/>
          <p:nvPr/>
        </p:nvCxnSpPr>
        <p:spPr>
          <a:xfrm flipH="1">
            <a:off x="5803963" y="2160271"/>
            <a:ext cx="7430" cy="5085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Rett pilkobling 7">
            <a:extLst>
              <a:ext uri="{FF2B5EF4-FFF2-40B4-BE49-F238E27FC236}">
                <a16:creationId xmlns:a16="http://schemas.microsoft.com/office/drawing/2014/main" id="{0B4B7C30-DAEC-46EC-9237-CE4DD4F0AE9C}"/>
              </a:ext>
            </a:extLst>
          </p:cNvPr>
          <p:cNvCxnSpPr/>
          <p:nvPr/>
        </p:nvCxnSpPr>
        <p:spPr>
          <a:xfrm flipH="1">
            <a:off x="6760013" y="2244607"/>
            <a:ext cx="679584" cy="669246"/>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B1EC0496-7553-4E39-A90D-37548A5FF550}"/>
              </a:ext>
            </a:extLst>
          </p:cNvPr>
          <p:cNvSpPr/>
          <p:nvPr/>
        </p:nvSpPr>
        <p:spPr>
          <a:xfrm>
            <a:off x="4733545" y="2668793"/>
            <a:ext cx="2079117" cy="83667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white"/>
                </a:solidFill>
                <a:effectLst/>
                <a:uLnTx/>
                <a:uFillTx/>
                <a:latin typeface="Calibri"/>
                <a:ea typeface="+mn-ea"/>
                <a:cs typeface="+mn-cs"/>
              </a:rPr>
              <a:t>Generalforsamling (fastsetter vedtekter)</a:t>
            </a:r>
          </a:p>
        </p:txBody>
      </p:sp>
      <p:cxnSp>
        <p:nvCxnSpPr>
          <p:cNvPr id="11" name="Rett linje 10">
            <a:extLst>
              <a:ext uri="{FF2B5EF4-FFF2-40B4-BE49-F238E27FC236}">
                <a16:creationId xmlns:a16="http://schemas.microsoft.com/office/drawing/2014/main" id="{AEDCAA6F-518E-4FBB-9916-048635F5AEBC}"/>
              </a:ext>
            </a:extLst>
          </p:cNvPr>
          <p:cNvCxnSpPr/>
          <p:nvPr/>
        </p:nvCxnSpPr>
        <p:spPr>
          <a:xfrm flipV="1">
            <a:off x="2916968" y="3558751"/>
            <a:ext cx="6268821" cy="26950"/>
          </a:xfrm>
          <a:prstGeom prst="line">
            <a:avLst/>
          </a:prstGeom>
          <a:ln>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989585E1-85CE-4E94-90E7-F2AF2203D397}"/>
              </a:ext>
            </a:extLst>
          </p:cNvPr>
          <p:cNvSpPr txBox="1"/>
          <p:nvPr/>
        </p:nvSpPr>
        <p:spPr>
          <a:xfrm>
            <a:off x="2916968" y="3286581"/>
            <a:ext cx="156408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Eierskapsutøvelse</a:t>
            </a:r>
          </a:p>
        </p:txBody>
      </p:sp>
      <p:sp>
        <p:nvSpPr>
          <p:cNvPr id="13" name="TekstSylinder 12">
            <a:extLst>
              <a:ext uri="{FF2B5EF4-FFF2-40B4-BE49-F238E27FC236}">
                <a16:creationId xmlns:a16="http://schemas.microsoft.com/office/drawing/2014/main" id="{F82CF998-92B3-414F-807B-0903698E3A19}"/>
              </a:ext>
            </a:extLst>
          </p:cNvPr>
          <p:cNvSpPr txBox="1"/>
          <p:nvPr/>
        </p:nvSpPr>
        <p:spPr>
          <a:xfrm>
            <a:off x="2916968" y="3591279"/>
            <a:ext cx="156408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Styring av selskapet</a:t>
            </a:r>
          </a:p>
        </p:txBody>
      </p:sp>
      <p:sp>
        <p:nvSpPr>
          <p:cNvPr id="14" name="Ellipse 13">
            <a:extLst>
              <a:ext uri="{FF2B5EF4-FFF2-40B4-BE49-F238E27FC236}">
                <a16:creationId xmlns:a16="http://schemas.microsoft.com/office/drawing/2014/main" id="{032BEE39-BE4D-46BA-A2F2-94D9D77E4263}"/>
              </a:ext>
            </a:extLst>
          </p:cNvPr>
          <p:cNvSpPr/>
          <p:nvPr/>
        </p:nvSpPr>
        <p:spPr>
          <a:xfrm>
            <a:off x="5125731" y="3967363"/>
            <a:ext cx="1268730" cy="836676"/>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Styret</a:t>
            </a:r>
          </a:p>
        </p:txBody>
      </p:sp>
      <p:sp>
        <p:nvSpPr>
          <p:cNvPr id="15" name="Ellipse 14">
            <a:extLst>
              <a:ext uri="{FF2B5EF4-FFF2-40B4-BE49-F238E27FC236}">
                <a16:creationId xmlns:a16="http://schemas.microsoft.com/office/drawing/2014/main" id="{B9DCA242-9168-4CE6-BE5C-1CDA09E24C9E}"/>
              </a:ext>
            </a:extLst>
          </p:cNvPr>
          <p:cNvSpPr/>
          <p:nvPr/>
        </p:nvSpPr>
        <p:spPr>
          <a:xfrm>
            <a:off x="5118357" y="4957103"/>
            <a:ext cx="1268730" cy="836676"/>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Daglig leder</a:t>
            </a:r>
          </a:p>
        </p:txBody>
      </p:sp>
      <p:cxnSp>
        <p:nvCxnSpPr>
          <p:cNvPr id="16" name="Rett pilkobling 15">
            <a:extLst>
              <a:ext uri="{FF2B5EF4-FFF2-40B4-BE49-F238E27FC236}">
                <a16:creationId xmlns:a16="http://schemas.microsoft.com/office/drawing/2014/main" id="{54F51EAB-BCAE-426B-881C-1CEE55984884}"/>
              </a:ext>
            </a:extLst>
          </p:cNvPr>
          <p:cNvCxnSpPr>
            <a:stCxn id="14" idx="4"/>
            <a:endCxn id="15" idx="0"/>
          </p:cNvCxnSpPr>
          <p:nvPr/>
        </p:nvCxnSpPr>
        <p:spPr>
          <a:xfrm flipH="1">
            <a:off x="5752722" y="4804040"/>
            <a:ext cx="7374" cy="153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E8EF3BC7-2E76-4324-B86A-F82C2A416A32}"/>
              </a:ext>
            </a:extLst>
          </p:cNvPr>
          <p:cNvCxnSpPr/>
          <p:nvPr/>
        </p:nvCxnSpPr>
        <p:spPr>
          <a:xfrm flipH="1">
            <a:off x="5774468" y="3505468"/>
            <a:ext cx="0" cy="362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1FF1E4E6-CE6E-4834-AF1B-94DEE7B8F557}"/>
              </a:ext>
            </a:extLst>
          </p:cNvPr>
          <p:cNvSpPr txBox="1"/>
          <p:nvPr/>
        </p:nvSpPr>
        <p:spPr>
          <a:xfrm>
            <a:off x="7327492" y="2843170"/>
            <a:ext cx="1858297"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nb-NO" sz="1350" b="0" i="0" u="none" strike="noStrike" kern="1200" cap="none" spc="0" normalizeH="0" baseline="0" noProof="0">
                <a:ln>
                  <a:noFill/>
                </a:ln>
                <a:solidFill>
                  <a:prstClr val="black"/>
                </a:solidFill>
                <a:effectLst/>
                <a:uLnTx/>
                <a:uFillTx/>
                <a:latin typeface="Calibri"/>
                <a:ea typeface="+mn-ea"/>
                <a:cs typeface="+mn-cs"/>
              </a:rPr>
              <a:t>Deltakende kommuner utpeker medlemmer til generalforsamling</a:t>
            </a:r>
          </a:p>
        </p:txBody>
      </p:sp>
      <p:sp>
        <p:nvSpPr>
          <p:cNvPr id="19" name="TekstSylinder 18">
            <a:extLst>
              <a:ext uri="{FF2B5EF4-FFF2-40B4-BE49-F238E27FC236}">
                <a16:creationId xmlns:a16="http://schemas.microsoft.com/office/drawing/2014/main" id="{3293DC40-2DC6-481E-B2AC-ADEF5BB719DE}"/>
              </a:ext>
            </a:extLst>
          </p:cNvPr>
          <p:cNvSpPr txBox="1"/>
          <p:nvPr/>
        </p:nvSpPr>
        <p:spPr>
          <a:xfrm>
            <a:off x="4083029" y="2320673"/>
            <a:ext cx="333427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350" b="0" i="1" u="none" strike="noStrike" kern="1200" cap="none" spc="0" normalizeH="0" baseline="0" noProof="0">
                <a:ln>
                  <a:noFill/>
                </a:ln>
                <a:solidFill>
                  <a:prstClr val="black"/>
                </a:solidFill>
                <a:effectLst/>
                <a:uLnTx/>
                <a:uFillTx/>
                <a:latin typeface="Calibri"/>
                <a:ea typeface="+mn-ea"/>
                <a:cs typeface="+mn-cs"/>
              </a:rPr>
              <a:t>Koordinering for å samordne eierinteresser</a:t>
            </a:r>
          </a:p>
        </p:txBody>
      </p:sp>
    </p:spTree>
    <p:extLst>
      <p:ext uri="{BB962C8B-B14F-4D97-AF65-F5344CB8AC3E}">
        <p14:creationId xmlns:p14="http://schemas.microsoft.com/office/powerpoint/2010/main" val="14964824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782A001-7B0A-4AFD-A84A-A14F61BEF39C}"/>
              </a:ext>
            </a:extLst>
          </p:cNvPr>
          <p:cNvSpPr txBox="1"/>
          <p:nvPr/>
        </p:nvSpPr>
        <p:spPr>
          <a:xfrm>
            <a:off x="2971800" y="680936"/>
            <a:ext cx="6042991"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2400" b="0" i="0" u="none" strike="noStrike" kern="1200" cap="none" spc="0" normalizeH="0" baseline="0" noProof="0">
                <a:ln>
                  <a:noFill/>
                </a:ln>
                <a:solidFill>
                  <a:prstClr val="black"/>
                </a:solidFill>
                <a:effectLst/>
                <a:uLnTx/>
                <a:uFillTx/>
                <a:latin typeface="Calibri"/>
                <a:ea typeface="+mn-ea"/>
                <a:cs typeface="+mn-cs"/>
              </a:rPr>
              <a:t>Vertskommunesamarbeid, administrativt</a:t>
            </a:r>
          </a:p>
        </p:txBody>
      </p:sp>
      <p:sp>
        <p:nvSpPr>
          <p:cNvPr id="3" name="Ellipse 2">
            <a:extLst>
              <a:ext uri="{FF2B5EF4-FFF2-40B4-BE49-F238E27FC236}">
                <a16:creationId xmlns:a16="http://schemas.microsoft.com/office/drawing/2014/main" id="{F36EDE0F-5B53-4956-91CF-DDF9D351F238}"/>
              </a:ext>
            </a:extLst>
          </p:cNvPr>
          <p:cNvSpPr/>
          <p:nvPr/>
        </p:nvSpPr>
        <p:spPr>
          <a:xfrm>
            <a:off x="2081612" y="1689751"/>
            <a:ext cx="2407032" cy="1347169"/>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2000" b="0" i="0" u="none" strike="noStrike" kern="1200" cap="none" spc="0" normalizeH="0" baseline="0" noProof="0">
                <a:ln>
                  <a:noFill/>
                </a:ln>
                <a:solidFill>
                  <a:prstClr val="black"/>
                </a:solidFill>
                <a:effectLst/>
                <a:uLnTx/>
                <a:uFillTx/>
                <a:latin typeface="Calibri"/>
                <a:ea typeface="+mn-ea"/>
                <a:cs typeface="+mn-cs"/>
              </a:rPr>
              <a:t>Samarbeids-kommune </a:t>
            </a:r>
          </a:p>
        </p:txBody>
      </p:sp>
      <p:sp>
        <p:nvSpPr>
          <p:cNvPr id="5" name="Ellipse 4">
            <a:extLst>
              <a:ext uri="{FF2B5EF4-FFF2-40B4-BE49-F238E27FC236}">
                <a16:creationId xmlns:a16="http://schemas.microsoft.com/office/drawing/2014/main" id="{26D41868-E665-4F56-9ACE-634FB92B5FBF}"/>
              </a:ext>
            </a:extLst>
          </p:cNvPr>
          <p:cNvSpPr/>
          <p:nvPr/>
        </p:nvSpPr>
        <p:spPr>
          <a:xfrm>
            <a:off x="7095186" y="1689751"/>
            <a:ext cx="2552917" cy="1364303"/>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2000" b="0" i="0" u="none" strike="noStrike" kern="1200" cap="none" spc="0" normalizeH="0" baseline="0" noProof="0">
                <a:ln>
                  <a:noFill/>
                </a:ln>
                <a:solidFill>
                  <a:prstClr val="black"/>
                </a:solidFill>
                <a:effectLst/>
                <a:uLnTx/>
                <a:uFillTx/>
                <a:latin typeface="Calibri"/>
                <a:ea typeface="+mn-ea"/>
                <a:cs typeface="+mn-cs"/>
              </a:rPr>
              <a:t>Vertskommune</a:t>
            </a:r>
          </a:p>
        </p:txBody>
      </p:sp>
      <p:sp>
        <p:nvSpPr>
          <p:cNvPr id="14" name="Ellipse 13">
            <a:extLst>
              <a:ext uri="{FF2B5EF4-FFF2-40B4-BE49-F238E27FC236}">
                <a16:creationId xmlns:a16="http://schemas.microsoft.com/office/drawing/2014/main" id="{032BEE39-BE4D-46BA-A2F2-94D9D77E4263}"/>
              </a:ext>
            </a:extLst>
          </p:cNvPr>
          <p:cNvSpPr/>
          <p:nvPr/>
        </p:nvSpPr>
        <p:spPr>
          <a:xfrm>
            <a:off x="6980132" y="4620847"/>
            <a:ext cx="2667978" cy="1554365"/>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2000" b="0" i="0" u="none" strike="noStrike" kern="1200" cap="none" spc="0" normalizeH="0" baseline="0" noProof="0">
                <a:ln>
                  <a:noFill/>
                </a:ln>
                <a:solidFill>
                  <a:prstClr val="black"/>
                </a:solidFill>
                <a:effectLst/>
                <a:uLnTx/>
                <a:uFillTx/>
                <a:latin typeface="Calibri"/>
                <a:ea typeface="+mn-ea"/>
                <a:cs typeface="+mn-cs"/>
              </a:rPr>
              <a:t>Kommune-direktør</a:t>
            </a:r>
          </a:p>
        </p:txBody>
      </p:sp>
      <p:sp>
        <p:nvSpPr>
          <p:cNvPr id="15" name="Ellipse 14">
            <a:extLst>
              <a:ext uri="{FF2B5EF4-FFF2-40B4-BE49-F238E27FC236}">
                <a16:creationId xmlns:a16="http://schemas.microsoft.com/office/drawing/2014/main" id="{B9DCA242-9168-4CE6-BE5C-1CDA09E24C9E}"/>
              </a:ext>
            </a:extLst>
          </p:cNvPr>
          <p:cNvSpPr/>
          <p:nvPr/>
        </p:nvSpPr>
        <p:spPr>
          <a:xfrm>
            <a:off x="1905089" y="4625802"/>
            <a:ext cx="2583555" cy="1554365"/>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r>
              <a:rPr lang="nb-NO" sz="2000">
                <a:solidFill>
                  <a:prstClr val="black"/>
                </a:solidFill>
                <a:latin typeface="Calibri"/>
              </a:rPr>
              <a:t>Kommune-direktør</a:t>
            </a:r>
            <a:endParaRPr kumimoji="0" lang="nb-NO" sz="20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Rett pilkobling 19">
            <a:extLst>
              <a:ext uri="{FF2B5EF4-FFF2-40B4-BE49-F238E27FC236}">
                <a16:creationId xmlns:a16="http://schemas.microsoft.com/office/drawing/2014/main" id="{90E11FAF-8447-4FC2-AE26-C715DC757E92}"/>
              </a:ext>
            </a:extLst>
          </p:cNvPr>
          <p:cNvCxnSpPr>
            <a:stCxn id="3" idx="6"/>
            <a:endCxn id="5" idx="2"/>
          </p:cNvCxnSpPr>
          <p:nvPr/>
        </p:nvCxnSpPr>
        <p:spPr>
          <a:xfrm>
            <a:off x="4488644" y="2363336"/>
            <a:ext cx="2606542" cy="8567"/>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Rett pilkobling 21">
            <a:extLst>
              <a:ext uri="{FF2B5EF4-FFF2-40B4-BE49-F238E27FC236}">
                <a16:creationId xmlns:a16="http://schemas.microsoft.com/office/drawing/2014/main" id="{26D7C752-3D71-471F-A007-9599821B47F2}"/>
              </a:ext>
            </a:extLst>
          </p:cNvPr>
          <p:cNvCxnSpPr/>
          <p:nvPr/>
        </p:nvCxnSpPr>
        <p:spPr>
          <a:xfrm flipH="1">
            <a:off x="8353921" y="3121671"/>
            <a:ext cx="0" cy="14667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Rett pilkobling 25">
            <a:extLst>
              <a:ext uri="{FF2B5EF4-FFF2-40B4-BE49-F238E27FC236}">
                <a16:creationId xmlns:a16="http://schemas.microsoft.com/office/drawing/2014/main" id="{96C36882-D635-489B-A567-DAEF6FFA22D5}"/>
              </a:ext>
            </a:extLst>
          </p:cNvPr>
          <p:cNvCxnSpPr/>
          <p:nvPr/>
        </p:nvCxnSpPr>
        <p:spPr>
          <a:xfrm flipH="1">
            <a:off x="3261520" y="3121671"/>
            <a:ext cx="0" cy="14667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Rett pilkobling 26">
            <a:extLst>
              <a:ext uri="{FF2B5EF4-FFF2-40B4-BE49-F238E27FC236}">
                <a16:creationId xmlns:a16="http://schemas.microsoft.com/office/drawing/2014/main" id="{A6F114EA-D477-4661-A8C5-C2356D0CFB3C}"/>
              </a:ext>
            </a:extLst>
          </p:cNvPr>
          <p:cNvCxnSpPr>
            <a:stCxn id="15" idx="6"/>
            <a:endCxn id="14" idx="2"/>
          </p:cNvCxnSpPr>
          <p:nvPr/>
        </p:nvCxnSpPr>
        <p:spPr>
          <a:xfrm flipV="1">
            <a:off x="4488644" y="5398030"/>
            <a:ext cx="2491488" cy="49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kstSylinder 30">
            <a:extLst>
              <a:ext uri="{FF2B5EF4-FFF2-40B4-BE49-F238E27FC236}">
                <a16:creationId xmlns:a16="http://schemas.microsoft.com/office/drawing/2014/main" id="{18930AA8-B067-4E10-8FDF-24DEFD13BA43}"/>
              </a:ext>
            </a:extLst>
          </p:cNvPr>
          <p:cNvSpPr txBox="1"/>
          <p:nvPr/>
        </p:nvSpPr>
        <p:spPr>
          <a:xfrm>
            <a:off x="3661016" y="1977265"/>
            <a:ext cx="4418041"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600" b="0" i="1" u="none" strike="noStrike" kern="1200" cap="none" spc="0" normalizeH="0" baseline="0" noProof="0">
                <a:ln>
                  <a:noFill/>
                </a:ln>
                <a:solidFill>
                  <a:prstClr val="black"/>
                </a:solidFill>
                <a:effectLst/>
                <a:uLnTx/>
                <a:uFillTx/>
                <a:latin typeface="Calibri"/>
                <a:ea typeface="+mn-ea"/>
                <a:cs typeface="+mn-cs"/>
              </a:rPr>
              <a:t>Samarbeidsavtale</a:t>
            </a:r>
          </a:p>
        </p:txBody>
      </p:sp>
      <p:sp>
        <p:nvSpPr>
          <p:cNvPr id="32" name="TekstSylinder 31">
            <a:extLst>
              <a:ext uri="{FF2B5EF4-FFF2-40B4-BE49-F238E27FC236}">
                <a16:creationId xmlns:a16="http://schemas.microsoft.com/office/drawing/2014/main" id="{0E67EFD7-1502-4B5E-BD01-CF92EE796E01}"/>
              </a:ext>
            </a:extLst>
          </p:cNvPr>
          <p:cNvSpPr txBox="1"/>
          <p:nvPr/>
        </p:nvSpPr>
        <p:spPr>
          <a:xfrm>
            <a:off x="1689158" y="3702307"/>
            <a:ext cx="2355537" cy="338554"/>
          </a:xfrm>
          <a:prstGeom prst="rect">
            <a:avLst/>
          </a:prstGeom>
          <a:noFill/>
        </p:spPr>
        <p:txBody>
          <a:bodyPr wrap="square" rtlCol="0">
            <a:spAutoFit/>
          </a:bodyPr>
          <a:lstStyle/>
          <a:p>
            <a:pPr marL="0" marR="0" lvl="0" indent="0" defTabSz="685800" rtl="0" eaLnBrk="1" fontAlgn="auto" latinLnBrk="0" hangingPunct="1">
              <a:lnSpc>
                <a:spcPct val="100000"/>
              </a:lnSpc>
              <a:spcBef>
                <a:spcPct val="0"/>
              </a:spcBef>
              <a:spcAft>
                <a:spcPct val="0"/>
              </a:spcAft>
              <a:buClrTx/>
              <a:buSzTx/>
              <a:buFontTx/>
              <a:buNone/>
              <a:defRPr/>
            </a:pPr>
            <a:r>
              <a:rPr kumimoji="0" lang="nb-NO" sz="1600" b="0" i="1" u="none" strike="noStrike" kern="1200" cap="none" spc="0" normalizeH="0" baseline="0" noProof="0">
                <a:ln>
                  <a:noFill/>
                </a:ln>
                <a:solidFill>
                  <a:prstClr val="black"/>
                </a:solidFill>
                <a:effectLst/>
                <a:uLnTx/>
                <a:uFillTx/>
                <a:latin typeface="Calibri"/>
                <a:ea typeface="+mn-ea"/>
                <a:cs typeface="+mn-cs"/>
              </a:rPr>
              <a:t>Instruks om delegering</a:t>
            </a:r>
          </a:p>
        </p:txBody>
      </p:sp>
      <p:sp>
        <p:nvSpPr>
          <p:cNvPr id="33" name="TekstSylinder 32">
            <a:extLst>
              <a:ext uri="{FF2B5EF4-FFF2-40B4-BE49-F238E27FC236}">
                <a16:creationId xmlns:a16="http://schemas.microsoft.com/office/drawing/2014/main" id="{27A03FC3-D47F-4297-BA82-5B9894A79A3A}"/>
              </a:ext>
            </a:extLst>
          </p:cNvPr>
          <p:cNvSpPr txBox="1"/>
          <p:nvPr/>
        </p:nvSpPr>
        <p:spPr>
          <a:xfrm>
            <a:off x="3525367" y="4990790"/>
            <a:ext cx="4418041"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nb-NO" sz="1600" b="0" i="1" u="none" strike="noStrike" kern="1200" cap="none" spc="0" normalizeH="0" baseline="0" noProof="0">
                <a:ln>
                  <a:noFill/>
                </a:ln>
                <a:solidFill>
                  <a:prstClr val="black"/>
                </a:solidFill>
                <a:effectLst/>
                <a:uLnTx/>
                <a:uFillTx/>
                <a:latin typeface="Calibri"/>
                <a:ea typeface="+mn-ea"/>
                <a:cs typeface="+mn-cs"/>
              </a:rPr>
              <a:t>Delegering</a:t>
            </a:r>
          </a:p>
        </p:txBody>
      </p:sp>
    </p:spTree>
    <p:extLst>
      <p:ext uri="{BB962C8B-B14F-4D97-AF65-F5344CB8AC3E}">
        <p14:creationId xmlns:p14="http://schemas.microsoft.com/office/powerpoint/2010/main" val="35027169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89934-4B85-4B9C-BE56-0415B2483127}"/>
              </a:ext>
            </a:extLst>
          </p:cNvPr>
          <p:cNvSpPr>
            <a:spLocks noGrp="1"/>
          </p:cNvSpPr>
          <p:nvPr>
            <p:ph type="ctrTitle"/>
          </p:nvPr>
        </p:nvSpPr>
        <p:spPr/>
        <p:txBody>
          <a:bodyPr/>
          <a:lstStyle/>
          <a:p>
            <a:r>
              <a:rPr lang="nb-NO"/>
              <a:t>Eierskap – fra vedtak av eierskapsmelding til iverksetting og handling</a:t>
            </a:r>
            <a:br>
              <a:rPr lang="nb-NO"/>
            </a:br>
            <a:br>
              <a:rPr lang="nb-NO"/>
            </a:br>
            <a:r>
              <a:rPr lang="nb-NO"/>
              <a:t>Hvordan utøve folkevalgt eierstyring?</a:t>
            </a:r>
            <a:br>
              <a:rPr lang="nb-NO"/>
            </a:br>
            <a:endParaRPr lang="nb-NO"/>
          </a:p>
        </p:txBody>
      </p:sp>
    </p:spTree>
    <p:extLst>
      <p:ext uri="{BB962C8B-B14F-4D97-AF65-F5344CB8AC3E}">
        <p14:creationId xmlns:p14="http://schemas.microsoft.com/office/powerpoint/2010/main" val="33676697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E6F38A10-57EF-4548-9C35-42C3487C08F6}"/>
              </a:ext>
            </a:extLst>
          </p:cNvPr>
          <p:cNvSpPr txBox="1"/>
          <p:nvPr/>
        </p:nvSpPr>
        <p:spPr>
          <a:xfrm>
            <a:off x="3423075" y="1091235"/>
            <a:ext cx="5709495" cy="544764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nb-NO" sz="2000" i="1">
                <a:solidFill>
                  <a:schemeClr val="accent1">
                    <a:lumMod val="50000"/>
                  </a:schemeClr>
                </a:solidFill>
              </a:rPr>
              <a:t>Rakkestad kommune som en ansvarlig eier</a:t>
            </a:r>
          </a:p>
          <a:p>
            <a:pPr marL="285750" indent="-285750">
              <a:lnSpc>
                <a:spcPct val="150000"/>
              </a:lnSpc>
              <a:buFont typeface="Wingdings" panose="05000000000000000000" pitchFamily="2" charset="2"/>
              <a:buChar char=""/>
            </a:pPr>
            <a:r>
              <a:rPr lang="nb-NO" sz="2000" i="1">
                <a:solidFill>
                  <a:schemeClr val="accent1">
                    <a:lumMod val="50000"/>
                  </a:schemeClr>
                </a:solidFill>
              </a:rPr>
              <a:t>Utøver myndighet og fremmer interesser gjennom eierorganet</a:t>
            </a:r>
          </a:p>
          <a:p>
            <a:pPr marL="285750" indent="-285750">
              <a:lnSpc>
                <a:spcPct val="150000"/>
              </a:lnSpc>
              <a:buFont typeface="Wingdings" panose="05000000000000000000" pitchFamily="2" charset="2"/>
              <a:buChar char=""/>
            </a:pPr>
            <a:r>
              <a:rPr lang="nb-NO" sz="2000" i="1">
                <a:solidFill>
                  <a:schemeClr val="accent1">
                    <a:lumMod val="50000"/>
                  </a:schemeClr>
                </a:solidFill>
              </a:rPr>
              <a:t>Eierrepresentantene ivaretar kommunens interesser</a:t>
            </a:r>
          </a:p>
          <a:p>
            <a:pPr marL="285750" indent="-285750">
              <a:lnSpc>
                <a:spcPct val="150000"/>
              </a:lnSpc>
              <a:buFont typeface="Wingdings" panose="05000000000000000000" pitchFamily="2" charset="2"/>
              <a:buChar char=""/>
            </a:pPr>
            <a:r>
              <a:rPr lang="nb-NO" sz="2000" i="1">
                <a:solidFill>
                  <a:schemeClr val="accent1">
                    <a:lumMod val="50000"/>
                  </a:schemeClr>
                </a:solidFill>
              </a:rPr>
              <a:t>Sikre kompetanse, kapasitet og faglig bredde i styrene</a:t>
            </a:r>
          </a:p>
          <a:p>
            <a:pPr marL="285750" indent="-285750">
              <a:lnSpc>
                <a:spcPct val="150000"/>
              </a:lnSpc>
              <a:buFont typeface="Wingdings" panose="05000000000000000000" pitchFamily="2" charset="2"/>
              <a:buChar char=""/>
            </a:pPr>
            <a:r>
              <a:rPr lang="nb-NO" sz="2000" i="1">
                <a:solidFill>
                  <a:schemeClr val="accent1">
                    <a:lumMod val="50000"/>
                  </a:schemeClr>
                </a:solidFill>
              </a:rPr>
              <a:t>FNs bærekraftsmål</a:t>
            </a:r>
          </a:p>
          <a:p>
            <a:pPr marL="285750" indent="-285750">
              <a:lnSpc>
                <a:spcPct val="150000"/>
              </a:lnSpc>
              <a:buFont typeface="Wingdings" panose="05000000000000000000" pitchFamily="2" charset="2"/>
              <a:buChar char=""/>
            </a:pPr>
            <a:r>
              <a:rPr lang="nb-NO" sz="2000" i="1">
                <a:solidFill>
                  <a:schemeClr val="accent1">
                    <a:lumMod val="50000"/>
                  </a:schemeClr>
                </a:solidFill>
              </a:rPr>
              <a:t>Åpenhet og meroffentlighet</a:t>
            </a:r>
          </a:p>
          <a:p>
            <a:pPr marL="285750" indent="-285750">
              <a:lnSpc>
                <a:spcPct val="150000"/>
              </a:lnSpc>
              <a:buFont typeface="Wingdings" panose="05000000000000000000" pitchFamily="2" charset="2"/>
              <a:buChar char=""/>
            </a:pPr>
            <a:r>
              <a:rPr lang="nb-NO" sz="2000" i="1">
                <a:solidFill>
                  <a:schemeClr val="accent1">
                    <a:lumMod val="50000"/>
                  </a:schemeClr>
                </a:solidFill>
              </a:rPr>
              <a:t>Lønnsvilkår og kostnadsnivå</a:t>
            </a:r>
          </a:p>
          <a:p>
            <a:pPr marL="285750" indent="-285750">
              <a:lnSpc>
                <a:spcPct val="150000"/>
              </a:lnSpc>
              <a:buFont typeface="Wingdings" panose="05000000000000000000" pitchFamily="2" charset="2"/>
              <a:buChar char=""/>
            </a:pPr>
            <a:r>
              <a:rPr lang="nb-NO" sz="2000" i="1">
                <a:solidFill>
                  <a:schemeClr val="accent1">
                    <a:lumMod val="50000"/>
                  </a:schemeClr>
                </a:solidFill>
              </a:rPr>
              <a:t>Internkontroll</a:t>
            </a:r>
          </a:p>
          <a:p>
            <a:endParaRPr lang="nb-NO">
              <a:solidFill>
                <a:schemeClr val="accent1">
                  <a:lumMod val="50000"/>
                </a:schemeClr>
              </a:solidFill>
            </a:endParaRPr>
          </a:p>
        </p:txBody>
      </p:sp>
      <p:sp>
        <p:nvSpPr>
          <p:cNvPr id="4" name="Snakkeboble: oval 3">
            <a:extLst>
              <a:ext uri="{FF2B5EF4-FFF2-40B4-BE49-F238E27FC236}">
                <a16:creationId xmlns:a16="http://schemas.microsoft.com/office/drawing/2014/main" id="{0647B9E2-D21B-4374-A00F-F67E04C661E3}"/>
              </a:ext>
            </a:extLst>
          </p:cNvPr>
          <p:cNvSpPr/>
          <p:nvPr/>
        </p:nvSpPr>
        <p:spPr>
          <a:xfrm>
            <a:off x="7348663" y="5189397"/>
            <a:ext cx="3065930" cy="1154733"/>
          </a:xfrm>
          <a:prstGeom prst="wedgeEllipseCallout">
            <a:avLst>
              <a:gd name="adj1" fmla="val -56596"/>
              <a:gd name="adj2" fmla="val -440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a:t>Hvordan sikrer vi oss at vi når disse målene?</a:t>
            </a:r>
          </a:p>
        </p:txBody>
      </p:sp>
      <p:pic>
        <p:nvPicPr>
          <p:cNvPr id="5" name="Bilde 4">
            <a:extLst>
              <a:ext uri="{FF2B5EF4-FFF2-40B4-BE49-F238E27FC236}">
                <a16:creationId xmlns:a16="http://schemas.microsoft.com/office/drawing/2014/main" id="{1C6BDB1D-0791-41EA-8732-026BD3CEAFD7}"/>
              </a:ext>
            </a:extLst>
          </p:cNvPr>
          <p:cNvPicPr>
            <a:picLocks noChangeAspect="1"/>
          </p:cNvPicPr>
          <p:nvPr/>
        </p:nvPicPr>
        <p:blipFill>
          <a:blip r:embed="rId3"/>
          <a:stretch>
            <a:fillRect/>
          </a:stretch>
        </p:blipFill>
        <p:spPr>
          <a:xfrm>
            <a:off x="8973208" y="465123"/>
            <a:ext cx="2960285" cy="4155431"/>
          </a:xfrm>
          <a:prstGeom prst="rect">
            <a:avLst/>
          </a:prstGeom>
        </p:spPr>
      </p:pic>
      <p:pic>
        <p:nvPicPr>
          <p:cNvPr id="6" name="Bilde 5">
            <a:extLst>
              <a:ext uri="{FF2B5EF4-FFF2-40B4-BE49-F238E27FC236}">
                <a16:creationId xmlns:a16="http://schemas.microsoft.com/office/drawing/2014/main" id="{14BA7DDB-E302-4D13-AC04-0A22DE31C715}"/>
              </a:ext>
            </a:extLst>
          </p:cNvPr>
          <p:cNvPicPr>
            <a:picLocks noChangeAspect="1"/>
          </p:cNvPicPr>
          <p:nvPr/>
        </p:nvPicPr>
        <p:blipFill>
          <a:blip r:embed="rId4"/>
          <a:stretch>
            <a:fillRect/>
          </a:stretch>
        </p:blipFill>
        <p:spPr>
          <a:xfrm>
            <a:off x="-94324" y="1080324"/>
            <a:ext cx="3743461" cy="4697351"/>
          </a:xfrm>
          <a:prstGeom prst="rect">
            <a:avLst/>
          </a:prstGeom>
        </p:spPr>
      </p:pic>
    </p:spTree>
    <p:extLst>
      <p:ext uri="{BB962C8B-B14F-4D97-AF65-F5344CB8AC3E}">
        <p14:creationId xmlns:p14="http://schemas.microsoft.com/office/powerpoint/2010/main" val="29887544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C58FED-2DF5-4241-B29D-8498BCC6D4DF}"/>
              </a:ext>
            </a:extLst>
          </p:cNvPr>
          <p:cNvSpPr>
            <a:spLocks noGrp="1"/>
          </p:cNvSpPr>
          <p:nvPr>
            <p:ph type="title"/>
          </p:nvPr>
        </p:nvSpPr>
        <p:spPr/>
        <p:txBody>
          <a:bodyPr/>
          <a:lstStyle/>
          <a:p>
            <a:r>
              <a:rPr lang="nb-NO"/>
              <a:t>Roller og rolleforståelse</a:t>
            </a:r>
          </a:p>
        </p:txBody>
      </p:sp>
      <p:sp>
        <p:nvSpPr>
          <p:cNvPr id="5" name="TekstSylinder 4">
            <a:extLst>
              <a:ext uri="{FF2B5EF4-FFF2-40B4-BE49-F238E27FC236}">
                <a16:creationId xmlns:a16="http://schemas.microsoft.com/office/drawing/2014/main" id="{9502EB1C-B40F-4502-A83A-232AE45CA29D}"/>
              </a:ext>
            </a:extLst>
          </p:cNvPr>
          <p:cNvSpPr txBox="1"/>
          <p:nvPr/>
        </p:nvSpPr>
        <p:spPr>
          <a:xfrm>
            <a:off x="4346089" y="1652381"/>
            <a:ext cx="6035040" cy="4708981"/>
          </a:xfrm>
          <a:prstGeom prst="rect">
            <a:avLst/>
          </a:prstGeom>
          <a:noFill/>
        </p:spPr>
        <p:txBody>
          <a:bodyPr wrap="square" rtlCol="0">
            <a:spAutoFit/>
          </a:bodyPr>
          <a:lstStyle/>
          <a:p>
            <a:pPr marL="285750" indent="-285750">
              <a:buFont typeface="Wingdings" panose="05000000000000000000" pitchFamily="2" charset="2"/>
              <a:buChar char="à"/>
            </a:pPr>
            <a:r>
              <a:rPr lang="nb-NO" sz="2000" i="1">
                <a:solidFill>
                  <a:srgbClr val="001046"/>
                </a:solidFill>
              </a:rPr>
              <a:t>Kommunestyret som eier</a:t>
            </a:r>
          </a:p>
          <a:p>
            <a:pPr marL="285750" indent="-285750">
              <a:buFont typeface="Wingdings" panose="05000000000000000000" pitchFamily="2" charset="2"/>
              <a:buChar char="à"/>
            </a:pPr>
            <a:endParaRPr lang="nb-NO" sz="2000" i="1">
              <a:solidFill>
                <a:srgbClr val="001046"/>
              </a:solidFill>
            </a:endParaRPr>
          </a:p>
          <a:p>
            <a:pPr marL="285750" indent="-285750">
              <a:buFont typeface="Wingdings" panose="05000000000000000000" pitchFamily="2" charset="2"/>
              <a:buChar char="à"/>
            </a:pPr>
            <a:r>
              <a:rPr lang="nb-NO" sz="2000" i="1">
                <a:solidFill>
                  <a:srgbClr val="001046"/>
                </a:solidFill>
              </a:rPr>
              <a:t>Formannskapet – løpende eierstyring ?</a:t>
            </a:r>
          </a:p>
          <a:p>
            <a:pPr marL="285750" indent="-285750">
              <a:buFont typeface="Wingdings" panose="05000000000000000000" pitchFamily="2" charset="2"/>
              <a:buChar char="à"/>
            </a:pPr>
            <a:endParaRPr lang="nb-NO" sz="2000" i="1">
              <a:solidFill>
                <a:srgbClr val="001046"/>
              </a:solidFill>
            </a:endParaRPr>
          </a:p>
          <a:p>
            <a:pPr marL="285750" indent="-285750">
              <a:buFont typeface="Wingdings" panose="05000000000000000000" pitchFamily="2" charset="2"/>
              <a:buChar char="à"/>
            </a:pPr>
            <a:r>
              <a:rPr lang="nb-NO" sz="2000" i="1">
                <a:solidFill>
                  <a:srgbClr val="001046"/>
                </a:solidFill>
              </a:rPr>
              <a:t>Ordfører som eierrepresentant</a:t>
            </a:r>
          </a:p>
          <a:p>
            <a:pPr marL="285750" indent="-285750">
              <a:buFont typeface="Wingdings" panose="05000000000000000000" pitchFamily="2" charset="2"/>
              <a:buChar char="à"/>
            </a:pPr>
            <a:endParaRPr lang="nb-NO" sz="2000" i="1">
              <a:solidFill>
                <a:srgbClr val="001046"/>
              </a:solidFill>
            </a:endParaRPr>
          </a:p>
          <a:p>
            <a:pPr marL="285750" indent="-285750">
              <a:buFont typeface="Wingdings" panose="05000000000000000000" pitchFamily="2" charset="2"/>
              <a:buChar char="à"/>
            </a:pPr>
            <a:r>
              <a:rPr lang="nb-NO" sz="2000" i="1">
                <a:solidFill>
                  <a:srgbClr val="001046"/>
                </a:solidFill>
              </a:rPr>
              <a:t>Eiermøter og styremøter</a:t>
            </a:r>
          </a:p>
          <a:p>
            <a:pPr marL="285750" indent="-285750">
              <a:buFont typeface="Wingdings" panose="05000000000000000000" pitchFamily="2" charset="2"/>
              <a:buChar char="à"/>
            </a:pPr>
            <a:endParaRPr lang="nb-NO" sz="2000" i="1">
              <a:solidFill>
                <a:srgbClr val="001046"/>
              </a:solidFill>
            </a:endParaRPr>
          </a:p>
          <a:p>
            <a:pPr marL="285750" indent="-285750">
              <a:buFont typeface="Wingdings" panose="05000000000000000000" pitchFamily="2" charset="2"/>
              <a:buChar char="à"/>
            </a:pPr>
            <a:r>
              <a:rPr lang="nb-NO" sz="2000" i="1">
                <a:solidFill>
                  <a:srgbClr val="001046"/>
                </a:solidFill>
              </a:rPr>
              <a:t>Kommunedirektørens rolle</a:t>
            </a:r>
          </a:p>
          <a:p>
            <a:pPr marL="285750" indent="-285750">
              <a:buFont typeface="Wingdings" panose="05000000000000000000" pitchFamily="2" charset="2"/>
              <a:buChar char="à"/>
            </a:pPr>
            <a:endParaRPr lang="nb-NO" sz="2000" i="1">
              <a:solidFill>
                <a:srgbClr val="001046"/>
              </a:solidFill>
            </a:endParaRPr>
          </a:p>
          <a:p>
            <a:pPr marL="285750" indent="-285750">
              <a:buFont typeface="Wingdings" panose="05000000000000000000" pitchFamily="2" charset="2"/>
              <a:buChar char="à"/>
            </a:pPr>
            <a:r>
              <a:rPr lang="nb-NO" sz="2000" i="1">
                <a:solidFill>
                  <a:srgbClr val="001046"/>
                </a:solidFill>
              </a:rPr>
              <a:t>Generalforsamling/representantskap o.l.</a:t>
            </a:r>
          </a:p>
          <a:p>
            <a:pPr marL="285750" indent="-285750">
              <a:buFont typeface="Wingdings" panose="05000000000000000000" pitchFamily="2" charset="2"/>
              <a:buChar char="à"/>
            </a:pPr>
            <a:endParaRPr lang="nb-NO" sz="2000" i="1">
              <a:solidFill>
                <a:srgbClr val="001046"/>
              </a:solidFill>
            </a:endParaRPr>
          </a:p>
          <a:p>
            <a:pPr marL="285750" indent="-285750">
              <a:buFont typeface="Wingdings" panose="05000000000000000000" pitchFamily="2" charset="2"/>
              <a:buChar char="à"/>
            </a:pPr>
            <a:r>
              <a:rPr lang="nb-NO" sz="2000" i="1">
                <a:solidFill>
                  <a:srgbClr val="001046"/>
                </a:solidFill>
              </a:rPr>
              <a:t>Styret</a:t>
            </a:r>
          </a:p>
          <a:p>
            <a:pPr marL="285750" indent="-285750">
              <a:buFont typeface="Wingdings" panose="05000000000000000000" pitchFamily="2" charset="2"/>
              <a:buChar char="à"/>
            </a:pPr>
            <a:endParaRPr lang="nb-NO" sz="2000" i="1">
              <a:solidFill>
                <a:srgbClr val="001046"/>
              </a:solidFill>
            </a:endParaRPr>
          </a:p>
          <a:p>
            <a:pPr marL="285750" indent="-285750">
              <a:buFont typeface="Wingdings" panose="05000000000000000000" pitchFamily="2" charset="2"/>
              <a:buChar char="à"/>
            </a:pPr>
            <a:r>
              <a:rPr lang="nb-NO" sz="2000" i="1">
                <a:solidFill>
                  <a:srgbClr val="001046"/>
                </a:solidFill>
              </a:rPr>
              <a:t>Daglig leder</a:t>
            </a:r>
          </a:p>
        </p:txBody>
      </p:sp>
      <p:pic>
        <p:nvPicPr>
          <p:cNvPr id="8" name="Bilde 7">
            <a:extLst>
              <a:ext uri="{FF2B5EF4-FFF2-40B4-BE49-F238E27FC236}">
                <a16:creationId xmlns:a16="http://schemas.microsoft.com/office/drawing/2014/main" id="{6E471540-4868-4C9C-9235-51B8EA8EAE6F}"/>
              </a:ext>
            </a:extLst>
          </p:cNvPr>
          <p:cNvPicPr>
            <a:picLocks noChangeAspect="1"/>
          </p:cNvPicPr>
          <p:nvPr/>
        </p:nvPicPr>
        <p:blipFill>
          <a:blip r:embed="rId3"/>
          <a:stretch>
            <a:fillRect/>
          </a:stretch>
        </p:blipFill>
        <p:spPr>
          <a:xfrm>
            <a:off x="420266" y="1532920"/>
            <a:ext cx="4115157" cy="5163760"/>
          </a:xfrm>
          <a:prstGeom prst="rect">
            <a:avLst/>
          </a:prstGeom>
        </p:spPr>
      </p:pic>
    </p:spTree>
    <p:extLst>
      <p:ext uri="{BB962C8B-B14F-4D97-AF65-F5344CB8AC3E}">
        <p14:creationId xmlns:p14="http://schemas.microsoft.com/office/powerpoint/2010/main" val="19209244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6539" y="88713"/>
            <a:ext cx="10972799" cy="1143000"/>
          </a:xfrm>
        </p:spPr>
        <p:txBody>
          <a:bodyPr>
            <a:normAutofit/>
          </a:bodyPr>
          <a:lstStyle/>
          <a:p>
            <a:r>
              <a:rPr lang="nb-NO">
                <a:solidFill>
                  <a:srgbClr val="001046"/>
                </a:solidFill>
              </a:rPr>
              <a:t>Hvor kan eierstyringen utføres?</a:t>
            </a:r>
          </a:p>
        </p:txBody>
      </p:sp>
      <p:sp>
        <p:nvSpPr>
          <p:cNvPr id="3" name="Plassholder for innhold 2"/>
          <p:cNvSpPr>
            <a:spLocks noGrp="1"/>
          </p:cNvSpPr>
          <p:nvPr>
            <p:ph idx="1"/>
          </p:nvPr>
        </p:nvSpPr>
        <p:spPr>
          <a:xfrm>
            <a:off x="1576552" y="1196751"/>
            <a:ext cx="9186183" cy="5339973"/>
          </a:xfrm>
        </p:spPr>
        <p:txBody>
          <a:bodyPr>
            <a:normAutofit fontScale="92500" lnSpcReduction="10000"/>
          </a:bodyPr>
          <a:lstStyle/>
          <a:p>
            <a:pPr marL="135731" indent="-135731">
              <a:buClr>
                <a:srgbClr val="008CD3"/>
              </a:buClr>
              <a:defRPr/>
            </a:pPr>
            <a:r>
              <a:rPr lang="nb-NO" sz="1950" b="1">
                <a:solidFill>
                  <a:srgbClr val="001046"/>
                </a:solidFill>
                <a:latin typeface="Calibri"/>
              </a:rPr>
              <a:t>Eierstyring utøves primært gjennom eierorganet.</a:t>
            </a:r>
          </a:p>
          <a:p>
            <a:pPr marL="472679" lvl="1" indent="-202406">
              <a:buClr>
                <a:srgbClr val="008CD3"/>
              </a:buClr>
              <a:defRPr/>
            </a:pPr>
            <a:r>
              <a:rPr lang="nb-NO" sz="1950">
                <a:solidFill>
                  <a:srgbClr val="001046"/>
                </a:solidFill>
                <a:latin typeface="Calibri"/>
                <a:cs typeface="+mn-cs"/>
              </a:rPr>
              <a:t>AS – Generalforsamling</a:t>
            </a:r>
          </a:p>
          <a:p>
            <a:pPr marL="472679" lvl="1" indent="-202406">
              <a:buClr>
                <a:srgbClr val="008CD3"/>
              </a:buClr>
              <a:defRPr/>
            </a:pPr>
            <a:r>
              <a:rPr lang="nb-NO" sz="1950">
                <a:solidFill>
                  <a:srgbClr val="001046"/>
                </a:solidFill>
                <a:latin typeface="Calibri"/>
                <a:cs typeface="+mn-cs"/>
              </a:rPr>
              <a:t>Samvirkeforetak – Årsmøte </a:t>
            </a:r>
          </a:p>
          <a:p>
            <a:pPr marL="472679" lvl="1" indent="-202406">
              <a:buClr>
                <a:srgbClr val="008CD3"/>
              </a:buClr>
              <a:defRPr/>
            </a:pPr>
            <a:r>
              <a:rPr lang="nb-NO" sz="1950">
                <a:solidFill>
                  <a:srgbClr val="001046"/>
                </a:solidFill>
                <a:latin typeface="Calibri"/>
              </a:rPr>
              <a:t>IKS - Representantskap </a:t>
            </a:r>
          </a:p>
          <a:p>
            <a:pPr marL="135731" indent="-135731">
              <a:buClr>
                <a:srgbClr val="008CD3"/>
              </a:buClr>
              <a:defRPr/>
            </a:pPr>
            <a:r>
              <a:rPr lang="nb-NO" sz="1950" b="1">
                <a:solidFill>
                  <a:srgbClr val="001046"/>
                </a:solidFill>
                <a:latin typeface="Calibri"/>
              </a:rPr>
              <a:t>Viktigste rammer for eierstyring:</a:t>
            </a:r>
          </a:p>
          <a:p>
            <a:pPr marL="472679" lvl="1" indent="-202406">
              <a:buClr>
                <a:srgbClr val="008CD3"/>
              </a:buClr>
              <a:defRPr/>
            </a:pPr>
            <a:r>
              <a:rPr lang="nb-NO" sz="1950">
                <a:solidFill>
                  <a:srgbClr val="001046"/>
                </a:solidFill>
                <a:latin typeface="Calibri"/>
                <a:cs typeface="+mn-cs"/>
              </a:rPr>
              <a:t>AS:  Stiftelsesdokument og vedtekter</a:t>
            </a:r>
          </a:p>
          <a:p>
            <a:pPr marL="472679" lvl="1" indent="-202406">
              <a:buClr>
                <a:srgbClr val="008CD3"/>
              </a:buClr>
              <a:defRPr/>
            </a:pPr>
            <a:r>
              <a:rPr lang="nb-NO" sz="1950">
                <a:solidFill>
                  <a:srgbClr val="001046"/>
                </a:solidFill>
                <a:latin typeface="Calibri"/>
                <a:cs typeface="+mn-cs"/>
              </a:rPr>
              <a:t>Aksjonæravtaler/eieravtaler</a:t>
            </a:r>
          </a:p>
          <a:p>
            <a:pPr marL="472679" lvl="1" indent="-202406">
              <a:buClr>
                <a:srgbClr val="008CD3"/>
              </a:buClr>
              <a:defRPr/>
            </a:pPr>
            <a:r>
              <a:rPr lang="nb-NO" sz="1950">
                <a:solidFill>
                  <a:srgbClr val="001046"/>
                </a:solidFill>
                <a:latin typeface="Calibri"/>
              </a:rPr>
              <a:t>IKS: Selskapsavtale </a:t>
            </a:r>
          </a:p>
          <a:p>
            <a:pPr marL="135731" indent="-135731">
              <a:buClr>
                <a:srgbClr val="008CD3"/>
              </a:buClr>
              <a:defRPr/>
            </a:pPr>
            <a:r>
              <a:rPr lang="nb-NO" sz="1950" b="1">
                <a:solidFill>
                  <a:srgbClr val="001046"/>
                </a:solidFill>
                <a:latin typeface="Calibri"/>
              </a:rPr>
              <a:t>Eiernes viktigste oppgave:</a:t>
            </a:r>
          </a:p>
          <a:p>
            <a:pPr marL="472679" lvl="1" indent="-202406">
              <a:buClr>
                <a:srgbClr val="008CD3"/>
              </a:buClr>
              <a:defRPr/>
            </a:pPr>
            <a:r>
              <a:rPr lang="nb-NO" sz="1950">
                <a:solidFill>
                  <a:srgbClr val="001046"/>
                </a:solidFill>
                <a:latin typeface="Calibri"/>
                <a:cs typeface="+mn-cs"/>
              </a:rPr>
              <a:t>Vedta mål og resultatforventninger for selskapet</a:t>
            </a:r>
          </a:p>
          <a:p>
            <a:pPr marL="472679" lvl="1" indent="-202406">
              <a:buClr>
                <a:srgbClr val="008CD3"/>
              </a:buClr>
              <a:defRPr/>
            </a:pPr>
            <a:r>
              <a:rPr lang="nb-NO" sz="1950">
                <a:solidFill>
                  <a:srgbClr val="001046"/>
                </a:solidFill>
                <a:latin typeface="Calibri"/>
              </a:rPr>
              <a:t>Velge styre, styreleder og nestleder (og eventuelt avsette styret)</a:t>
            </a:r>
          </a:p>
          <a:p>
            <a:pPr marL="172641" indent="-202406">
              <a:buClr>
                <a:srgbClr val="008CD3"/>
              </a:buClr>
              <a:defRPr/>
            </a:pPr>
            <a:r>
              <a:rPr lang="nb-NO" sz="1950" b="1">
                <a:solidFill>
                  <a:srgbClr val="001046"/>
                </a:solidFill>
                <a:latin typeface="Calibri"/>
                <a:cs typeface="+mn-cs"/>
              </a:rPr>
              <a:t>Andre verktøy for eierstyring:</a:t>
            </a:r>
          </a:p>
          <a:p>
            <a:pPr marL="472679" lvl="1" indent="-202406">
              <a:buClr>
                <a:srgbClr val="008CD3"/>
              </a:buClr>
              <a:defRPr/>
            </a:pPr>
            <a:r>
              <a:rPr lang="nb-NO" sz="1950">
                <a:solidFill>
                  <a:srgbClr val="001046"/>
                </a:solidFill>
                <a:latin typeface="Calibri"/>
              </a:rPr>
              <a:t>Eierskapsmeldinger for kommunene </a:t>
            </a:r>
          </a:p>
          <a:p>
            <a:pPr marL="472679" lvl="1" indent="-202406">
              <a:buClr>
                <a:srgbClr val="008CD3"/>
              </a:buClr>
              <a:defRPr/>
            </a:pPr>
            <a:r>
              <a:rPr lang="nb-NO" sz="1950">
                <a:solidFill>
                  <a:srgbClr val="001046"/>
                </a:solidFill>
                <a:latin typeface="Calibri"/>
              </a:rPr>
              <a:t>Eierstrategier for hvert selskap</a:t>
            </a:r>
          </a:p>
          <a:p>
            <a:pPr marL="472679" lvl="1" indent="-202406">
              <a:buClr>
                <a:srgbClr val="008CD3"/>
              </a:buClr>
              <a:defRPr/>
            </a:pPr>
            <a:r>
              <a:rPr lang="nb-NO" sz="1950">
                <a:solidFill>
                  <a:srgbClr val="001046"/>
                </a:solidFill>
                <a:latin typeface="Calibri"/>
              </a:rPr>
              <a:t>Krav til styret i hvert selskap  </a:t>
            </a:r>
          </a:p>
          <a:p>
            <a:pPr marL="472679" lvl="1" indent="-202406">
              <a:buClr>
                <a:srgbClr val="008CD3"/>
              </a:buClr>
              <a:defRPr/>
            </a:pPr>
            <a:r>
              <a:rPr lang="nb-NO" sz="1950">
                <a:solidFill>
                  <a:srgbClr val="001046"/>
                </a:solidFill>
                <a:latin typeface="Calibri"/>
                <a:cs typeface="+mn-cs"/>
              </a:rPr>
              <a:t>Eiermøter (dialogmøter) med hvert selskap (ikke vedtaksmyndighet)</a:t>
            </a:r>
          </a:p>
          <a:p>
            <a:pPr marL="472679" lvl="1" indent="-202406">
              <a:buClr>
                <a:srgbClr val="008CD3"/>
              </a:buClr>
              <a:defRPr/>
            </a:pPr>
            <a:r>
              <a:rPr lang="nb-NO" sz="1950">
                <a:solidFill>
                  <a:srgbClr val="001046"/>
                </a:solidFill>
                <a:latin typeface="Calibri"/>
              </a:rPr>
              <a:t>Kontroll og tilsyn (forvaltnings- og selskapskontroll)</a:t>
            </a:r>
            <a:endParaRPr lang="nb-NO" sz="1950">
              <a:solidFill>
                <a:srgbClr val="001046"/>
              </a:solidFill>
              <a:latin typeface="Calibri"/>
              <a:cs typeface="+mn-cs"/>
            </a:endParaRPr>
          </a:p>
          <a:p>
            <a:endParaRPr lang="nb-NO"/>
          </a:p>
        </p:txBody>
      </p:sp>
    </p:spTree>
    <p:extLst>
      <p:ext uri="{BB962C8B-B14F-4D97-AF65-F5344CB8AC3E}">
        <p14:creationId xmlns:p14="http://schemas.microsoft.com/office/powerpoint/2010/main" val="204988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DEF904-0E15-4E04-9F7F-0D6642DE4657}"/>
              </a:ext>
            </a:extLst>
          </p:cNvPr>
          <p:cNvSpPr>
            <a:spLocks noGrp="1"/>
          </p:cNvSpPr>
          <p:nvPr>
            <p:ph type="title"/>
          </p:nvPr>
        </p:nvSpPr>
        <p:spPr>
          <a:xfrm>
            <a:off x="609600" y="731276"/>
            <a:ext cx="10972800" cy="1143000"/>
          </a:xfrm>
        </p:spPr>
        <p:txBody>
          <a:bodyPr anchor="ctr">
            <a:normAutofit/>
          </a:bodyPr>
          <a:lstStyle/>
          <a:p>
            <a:r>
              <a:rPr lang="nb-NO"/>
              <a:t>Hvordan sikre god eierstyring?</a:t>
            </a:r>
          </a:p>
        </p:txBody>
      </p:sp>
      <p:sp>
        <p:nvSpPr>
          <p:cNvPr id="3" name="Plassholder for innhold 2">
            <a:extLst>
              <a:ext uri="{FF2B5EF4-FFF2-40B4-BE49-F238E27FC236}">
                <a16:creationId xmlns:a16="http://schemas.microsoft.com/office/drawing/2014/main" id="{C8EAF6E2-2BF9-4D12-9711-DBEC94C198E8}"/>
              </a:ext>
            </a:extLst>
          </p:cNvPr>
          <p:cNvSpPr>
            <a:spLocks noGrp="1"/>
          </p:cNvSpPr>
          <p:nvPr>
            <p:ph sz="half" idx="1"/>
          </p:nvPr>
        </p:nvSpPr>
        <p:spPr>
          <a:xfrm>
            <a:off x="609600" y="1967113"/>
            <a:ext cx="5384800" cy="3688336"/>
          </a:xfrm>
        </p:spPr>
        <p:txBody>
          <a:bodyPr>
            <a:normAutofit fontScale="92500" lnSpcReduction="10000"/>
          </a:bodyPr>
          <a:lstStyle/>
          <a:p>
            <a:r>
              <a:rPr lang="nb-NO"/>
              <a:t>Vær bevisst i etableringsfasen</a:t>
            </a:r>
          </a:p>
          <a:p>
            <a:endParaRPr lang="nb-NO"/>
          </a:p>
          <a:p>
            <a:r>
              <a:rPr lang="nb-NO"/>
              <a:t>Årlig eierskapsmelding eller rapport</a:t>
            </a:r>
          </a:p>
          <a:p>
            <a:endParaRPr lang="nb-NO"/>
          </a:p>
          <a:p>
            <a:r>
              <a:rPr lang="nb-NO"/>
              <a:t>Eierorgan i egen kommune </a:t>
            </a:r>
          </a:p>
          <a:p>
            <a:endParaRPr lang="nb-NO"/>
          </a:p>
          <a:p>
            <a:r>
              <a:rPr lang="nb-NO"/>
              <a:t>Faste rapporteringer</a:t>
            </a:r>
          </a:p>
          <a:p>
            <a:endParaRPr lang="nb-NO"/>
          </a:p>
          <a:p>
            <a:r>
              <a:rPr lang="nb-NO"/>
              <a:t>Bruk styringsdokumentene aktivt - eierstrategi</a:t>
            </a:r>
          </a:p>
          <a:p>
            <a:endParaRPr lang="nb-NO"/>
          </a:p>
          <a:p>
            <a:r>
              <a:rPr lang="nb-NO"/>
              <a:t>Bruk administrasjonen</a:t>
            </a:r>
          </a:p>
          <a:p>
            <a:endParaRPr lang="nb-NO"/>
          </a:p>
          <a:p>
            <a:endParaRPr lang="nb-NO"/>
          </a:p>
        </p:txBody>
      </p:sp>
      <p:pic>
        <p:nvPicPr>
          <p:cNvPr id="4" name="Bilde 3">
            <a:extLst>
              <a:ext uri="{FF2B5EF4-FFF2-40B4-BE49-F238E27FC236}">
                <a16:creationId xmlns:a16="http://schemas.microsoft.com/office/drawing/2014/main" id="{372E46A9-F59A-4882-BCA9-641FB7B5102F}"/>
              </a:ext>
            </a:extLst>
          </p:cNvPr>
          <p:cNvPicPr>
            <a:picLocks noChangeAspect="1"/>
          </p:cNvPicPr>
          <p:nvPr/>
        </p:nvPicPr>
        <p:blipFill>
          <a:blip r:embed="rId3"/>
          <a:srcRect r="2548"/>
          <a:stretch>
            <a:fillRect/>
          </a:stretch>
        </p:blipFill>
        <p:spPr>
          <a:xfrm>
            <a:off x="6197600" y="1967113"/>
            <a:ext cx="5384800" cy="3688336"/>
          </a:xfrm>
          <a:prstGeom prst="rect">
            <a:avLst/>
          </a:prstGeom>
          <a:noFill/>
        </p:spPr>
      </p:pic>
      <p:sp>
        <p:nvSpPr>
          <p:cNvPr id="5" name="TekstSylinder 4">
            <a:extLst>
              <a:ext uri="{FF2B5EF4-FFF2-40B4-BE49-F238E27FC236}">
                <a16:creationId xmlns:a16="http://schemas.microsoft.com/office/drawing/2014/main" id="{E20244E2-83AE-4A1F-8FF1-676DF05BDAC3}"/>
              </a:ext>
            </a:extLst>
          </p:cNvPr>
          <p:cNvSpPr txBox="1"/>
          <p:nvPr/>
        </p:nvSpPr>
        <p:spPr>
          <a:xfrm>
            <a:off x="6197600" y="5655449"/>
            <a:ext cx="5384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nb-NO" sz="1100" b="0" i="1" u="none" strike="noStrike" kern="1200" cap="none" spc="0" normalizeH="0" baseline="0" noProof="0">
                <a:ln>
                  <a:noFill/>
                </a:ln>
                <a:solidFill>
                  <a:prstClr val="black"/>
                </a:solidFill>
                <a:effectLst/>
                <a:uLnTx/>
                <a:uFillTx/>
                <a:latin typeface="Calibri"/>
                <a:ea typeface="+mn-ea"/>
                <a:cs typeface="+mn-cs"/>
              </a:rPr>
              <a:t>Foto: Mostphotos</a:t>
            </a:r>
          </a:p>
        </p:txBody>
      </p:sp>
    </p:spTree>
    <p:extLst>
      <p:ext uri="{BB962C8B-B14F-4D97-AF65-F5344CB8AC3E}">
        <p14:creationId xmlns:p14="http://schemas.microsoft.com/office/powerpoint/2010/main" val="15795382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hlinkClick r:id="rId2"/>
            <a:extLst>
              <a:ext uri="{FF2B5EF4-FFF2-40B4-BE49-F238E27FC236}">
                <a16:creationId xmlns:a16="http://schemas.microsoft.com/office/drawing/2014/main" id="{461D5E8D-164A-4FF4-88E8-9C9A3AF55478}"/>
              </a:ext>
            </a:extLst>
          </p:cNvPr>
          <p:cNvPicPr>
            <a:picLocks noChangeAspect="1"/>
          </p:cNvPicPr>
          <p:nvPr/>
        </p:nvPicPr>
        <p:blipFill>
          <a:blip r:embed="rId3"/>
          <a:stretch>
            <a:fillRect/>
          </a:stretch>
        </p:blipFill>
        <p:spPr>
          <a:xfrm>
            <a:off x="226818" y="566530"/>
            <a:ext cx="4216424" cy="5404627"/>
          </a:xfrm>
          <a:prstGeom prst="rect">
            <a:avLst/>
          </a:prstGeom>
          <a:ln>
            <a:noFill/>
          </a:ln>
          <a:effectLst>
            <a:outerShdw blurRad="292100" dist="139700" dir="2700000" algn="tl" rotWithShape="0">
              <a:srgbClr val="333333">
                <a:alpha val="65000"/>
              </a:srgbClr>
            </a:outerShdw>
          </a:effectLst>
        </p:spPr>
      </p:pic>
      <p:sp>
        <p:nvSpPr>
          <p:cNvPr id="3" name="TekstSylinder 2">
            <a:extLst>
              <a:ext uri="{FF2B5EF4-FFF2-40B4-BE49-F238E27FC236}">
                <a16:creationId xmlns:a16="http://schemas.microsoft.com/office/drawing/2014/main" id="{0BE13309-F848-45CF-92CE-9008B5EA4D51}"/>
              </a:ext>
            </a:extLst>
          </p:cNvPr>
          <p:cNvSpPr txBox="1"/>
          <p:nvPr/>
        </p:nvSpPr>
        <p:spPr>
          <a:xfrm>
            <a:off x="4667629" y="566530"/>
            <a:ext cx="6162261" cy="6555641"/>
          </a:xfrm>
          <a:prstGeom prst="rect">
            <a:avLst/>
          </a:prstGeom>
          <a:noFill/>
        </p:spPr>
        <p:txBody>
          <a:bodyPr wrap="square" rtlCol="0">
            <a:spAutoFit/>
          </a:bodyPr>
          <a:lstStyle/>
          <a:p>
            <a:pPr marL="342900" indent="-342900">
              <a:buFont typeface="+mj-lt"/>
              <a:buAutoNum type="arabicPeriod"/>
            </a:pPr>
            <a:r>
              <a:rPr lang="nb-NO" sz="1400">
                <a:solidFill>
                  <a:srgbClr val="001046"/>
                </a:solidFill>
              </a:rPr>
              <a:t>Velge selskapsform ut fra formål og behov</a:t>
            </a:r>
          </a:p>
          <a:p>
            <a:pPr marL="342900" indent="-342900">
              <a:buFont typeface="+mj-lt"/>
              <a:buAutoNum type="arabicPeriod"/>
            </a:pPr>
            <a:r>
              <a:rPr lang="nb-NO" sz="1400">
                <a:solidFill>
                  <a:srgbClr val="001046"/>
                </a:solidFill>
              </a:rPr>
              <a:t>Skille mellom skjermet virksomhet og virksomhet i konkurranse med private</a:t>
            </a:r>
          </a:p>
          <a:p>
            <a:pPr marL="342900" indent="-342900">
              <a:buFont typeface="+mj-lt"/>
              <a:buAutoNum type="arabicPeriod"/>
            </a:pPr>
            <a:r>
              <a:rPr lang="nb-NO" sz="1400">
                <a:solidFill>
                  <a:srgbClr val="001046"/>
                </a:solidFill>
              </a:rPr>
              <a:t>Sørge for god kunnskap til folkevalgte om eierskap</a:t>
            </a:r>
          </a:p>
          <a:p>
            <a:pPr marL="342900" indent="-342900">
              <a:buFont typeface="+mj-lt"/>
              <a:buAutoNum type="arabicPeriod"/>
            </a:pPr>
            <a:r>
              <a:rPr lang="nb-NO" sz="1400">
                <a:solidFill>
                  <a:srgbClr val="001046"/>
                </a:solidFill>
              </a:rPr>
              <a:t>Utarbeide en årlig eierskapsmelding eller rapport om selskapene for kommunestyret eller fylkestinget</a:t>
            </a:r>
          </a:p>
          <a:p>
            <a:pPr marL="342900" indent="-342900">
              <a:buFont typeface="+mj-lt"/>
              <a:buAutoNum type="arabicPeriod"/>
            </a:pPr>
            <a:r>
              <a:rPr lang="nb-NO" sz="1400">
                <a:solidFill>
                  <a:srgbClr val="001046"/>
                </a:solidFill>
              </a:rPr>
              <a:t>Revidere styringsdokumenter og avtaler jevnlig</a:t>
            </a:r>
          </a:p>
          <a:p>
            <a:pPr marL="342900" indent="-342900">
              <a:buFont typeface="+mj-lt"/>
              <a:buAutoNum type="arabicPeriod"/>
            </a:pPr>
            <a:r>
              <a:rPr lang="nb-NO" sz="1400">
                <a:solidFill>
                  <a:srgbClr val="001046"/>
                </a:solidFill>
              </a:rPr>
              <a:t>Holde jevnlige eiermøter</a:t>
            </a:r>
          </a:p>
          <a:p>
            <a:pPr marL="342900" indent="-342900">
              <a:buFont typeface="+mj-lt"/>
              <a:buAutoNum type="arabicPeriod"/>
            </a:pPr>
            <a:r>
              <a:rPr lang="nb-NO" sz="1400">
                <a:solidFill>
                  <a:srgbClr val="001046"/>
                </a:solidFill>
              </a:rPr>
              <a:t>Som hovedregel bør sentrale folkevalgte oppnevnes som representanter i eierorganet </a:t>
            </a:r>
          </a:p>
          <a:p>
            <a:pPr marL="342900" indent="-342900">
              <a:buFont typeface="+mj-lt"/>
              <a:buAutoNum type="arabicPeriod"/>
            </a:pPr>
            <a:r>
              <a:rPr lang="nb-NO" sz="1400">
                <a:solidFill>
                  <a:srgbClr val="001046"/>
                </a:solidFill>
              </a:rPr>
              <a:t>Sørge for bestemmelser om innkallingsfrist til generalforsamlinger og representantskapsmøter </a:t>
            </a:r>
          </a:p>
          <a:p>
            <a:pPr marL="342900" indent="-342900">
              <a:buFont typeface="+mj-lt"/>
              <a:buAutoNum type="arabicPeriod"/>
            </a:pPr>
            <a:r>
              <a:rPr lang="nb-NO" sz="1400">
                <a:solidFill>
                  <a:srgbClr val="001046"/>
                </a:solidFill>
              </a:rPr>
              <a:t>Sørge for god sammensetning og kompetanse i styret</a:t>
            </a:r>
          </a:p>
          <a:p>
            <a:pPr marL="342900" indent="-342900">
              <a:buFont typeface="+mj-lt"/>
              <a:buAutoNum type="arabicPeriod"/>
            </a:pPr>
            <a:r>
              <a:rPr lang="nb-NO" sz="1400">
                <a:solidFill>
                  <a:srgbClr val="001046"/>
                </a:solidFill>
              </a:rPr>
              <a:t>Vedtektsfeste bruk av valgkomité ved styreutnevnelser </a:t>
            </a:r>
          </a:p>
          <a:p>
            <a:pPr marL="342900" indent="-342900">
              <a:buFont typeface="+mj-lt"/>
              <a:buAutoNum type="arabicPeriod"/>
            </a:pPr>
            <a:r>
              <a:rPr lang="nb-NO" sz="1400">
                <a:solidFill>
                  <a:srgbClr val="001046"/>
                </a:solidFill>
              </a:rPr>
              <a:t>Sørge for balansert kjønnsrepresentasjon i styrene</a:t>
            </a:r>
          </a:p>
          <a:p>
            <a:pPr marL="342900" indent="-342900">
              <a:buFont typeface="+mj-lt"/>
              <a:buAutoNum type="arabicPeriod"/>
            </a:pPr>
            <a:r>
              <a:rPr lang="nb-NO" sz="1400">
                <a:solidFill>
                  <a:srgbClr val="001046"/>
                </a:solidFill>
              </a:rPr>
              <a:t>Lage rutiner for å sikre nødvendig kompetanse i selskapsstyrene</a:t>
            </a:r>
          </a:p>
          <a:p>
            <a:pPr marL="342900" indent="-342900">
              <a:buFont typeface="+mj-lt"/>
              <a:buAutoNum type="arabicPeriod"/>
            </a:pPr>
            <a:r>
              <a:rPr lang="nb-NO" sz="1400">
                <a:solidFill>
                  <a:srgbClr val="001046"/>
                </a:solidFill>
              </a:rPr>
              <a:t>Som hovedregel bør styremedlemmer i morselskapet ikke sitte i styrene i datterselskaper </a:t>
            </a:r>
          </a:p>
          <a:p>
            <a:pPr marL="342900" indent="-342900">
              <a:buFont typeface="+mj-lt"/>
              <a:buAutoNum type="arabicPeriod"/>
            </a:pPr>
            <a:r>
              <a:rPr lang="nb-NO" sz="1400">
                <a:solidFill>
                  <a:srgbClr val="001046"/>
                </a:solidFill>
              </a:rPr>
              <a:t>Oppnevne numeriske vararepresentanter</a:t>
            </a:r>
          </a:p>
          <a:p>
            <a:pPr marL="342900" indent="-342900">
              <a:buFont typeface="+mj-lt"/>
              <a:buAutoNum type="arabicPeriod"/>
            </a:pPr>
            <a:r>
              <a:rPr lang="nb-NO" sz="1400">
                <a:solidFill>
                  <a:srgbClr val="001046"/>
                </a:solidFill>
              </a:rPr>
              <a:t>Etablere rutiner for vurdering og håndtering av habilitet </a:t>
            </a:r>
          </a:p>
          <a:p>
            <a:pPr marL="342900" indent="-342900">
              <a:buFont typeface="+mj-lt"/>
              <a:buAutoNum type="arabicPeriod"/>
            </a:pPr>
            <a:r>
              <a:rPr lang="nb-NO" sz="1400">
                <a:solidFill>
                  <a:srgbClr val="001046"/>
                </a:solidFill>
              </a:rPr>
              <a:t>Foreta en prinsipiell avklaring av godtgjøring for styreverv</a:t>
            </a:r>
          </a:p>
          <a:p>
            <a:pPr marL="342900" indent="-342900">
              <a:buFont typeface="+mj-lt"/>
              <a:buAutoNum type="arabicPeriod"/>
            </a:pPr>
            <a:r>
              <a:rPr lang="nb-NO" sz="1400">
                <a:solidFill>
                  <a:srgbClr val="001046"/>
                </a:solidFill>
              </a:rPr>
              <a:t>Registrere styreverv i KS styrevervregister</a:t>
            </a:r>
          </a:p>
          <a:p>
            <a:pPr marL="342900" indent="-342900">
              <a:buFont typeface="+mj-lt"/>
              <a:buAutoNum type="arabicPeriod"/>
            </a:pPr>
            <a:r>
              <a:rPr lang="nb-NO" sz="1400">
                <a:solidFill>
                  <a:srgbClr val="001046"/>
                </a:solidFill>
              </a:rPr>
              <a:t>Sørge for at selskapene melder seg inn i en arbeidsgiverorganisasjon </a:t>
            </a:r>
          </a:p>
          <a:p>
            <a:pPr marL="342900" indent="-342900">
              <a:buFont typeface="+mj-lt"/>
              <a:buAutoNum type="arabicPeriod"/>
            </a:pPr>
            <a:r>
              <a:rPr lang="nb-NO" sz="1400">
                <a:solidFill>
                  <a:srgbClr val="001046"/>
                </a:solidFill>
              </a:rPr>
              <a:t>Sørge for at selskapsstyrene utarbeider og jevnlig reviderer etiske retningslinjer for selskapsdriften</a:t>
            </a:r>
          </a:p>
          <a:p>
            <a:pPr marL="342900" indent="-342900">
              <a:buFont typeface="+mj-lt"/>
              <a:buAutoNum type="arabicPeriod"/>
            </a:pPr>
            <a:r>
              <a:rPr lang="nb-NO" sz="1400">
                <a:solidFill>
                  <a:srgbClr val="001046"/>
                </a:solidFill>
              </a:rPr>
              <a:t>Avklare forholdet mellom kommunedirektøren og daglig leder av foretaket ved opprettelse av kommunale eller fylkeskommunale foretak</a:t>
            </a:r>
          </a:p>
          <a:p>
            <a:pPr marL="342900" indent="-342900">
              <a:buFont typeface="+mj-lt"/>
              <a:buAutoNum type="arabicPeriod"/>
            </a:pPr>
            <a:r>
              <a:rPr lang="nb-NO" sz="1400">
                <a:solidFill>
                  <a:srgbClr val="001046"/>
                </a:solidFill>
              </a:rPr>
              <a:t>Sørge for at kontrollutvalget sikres gode nok rammebetingelser til å utøve sin funksjon på en god måte</a:t>
            </a:r>
          </a:p>
          <a:p>
            <a:pPr marL="342900" indent="-342900">
              <a:buFont typeface="+mj-lt"/>
              <a:buAutoNum type="arabicPeriod"/>
            </a:pPr>
            <a:endParaRPr lang="nb-NO" sz="1400">
              <a:solidFill>
                <a:srgbClr val="001046"/>
              </a:solidFill>
            </a:endParaRPr>
          </a:p>
        </p:txBody>
      </p:sp>
    </p:spTree>
    <p:extLst>
      <p:ext uri="{BB962C8B-B14F-4D97-AF65-F5344CB8AC3E}">
        <p14:creationId xmlns:p14="http://schemas.microsoft.com/office/powerpoint/2010/main" val="5669065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E7C5A2-4528-4631-8B37-26802CAA5B3D}"/>
              </a:ext>
            </a:extLst>
          </p:cNvPr>
          <p:cNvSpPr>
            <a:spLocks noGrp="1"/>
          </p:cNvSpPr>
          <p:nvPr>
            <p:ph type="ctrTitle"/>
          </p:nvPr>
        </p:nvSpPr>
        <p:spPr/>
        <p:txBody>
          <a:bodyPr/>
          <a:lstStyle/>
          <a:p>
            <a:r>
              <a:rPr lang="nb-NO"/>
              <a:t>Samspillet politikk/administrasjon og eierstyring</a:t>
            </a:r>
          </a:p>
        </p:txBody>
      </p:sp>
    </p:spTree>
    <p:extLst>
      <p:ext uri="{BB962C8B-B14F-4D97-AF65-F5344CB8AC3E}">
        <p14:creationId xmlns:p14="http://schemas.microsoft.com/office/powerpoint/2010/main" val="7006168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a:t>Kort agenda</a:t>
            </a:r>
          </a:p>
        </p:txBody>
      </p:sp>
      <p:sp>
        <p:nvSpPr>
          <p:cNvPr id="5" name="Plassholder for innhold 4"/>
          <p:cNvSpPr>
            <a:spLocks noGrp="1"/>
          </p:cNvSpPr>
          <p:nvPr>
            <p:ph sz="quarter" idx="10"/>
          </p:nvPr>
        </p:nvSpPr>
        <p:spPr/>
        <p:txBody>
          <a:bodyPr/>
          <a:lstStyle/>
          <a:p>
            <a:r>
              <a:rPr lang="nb-NO"/>
              <a:t>Hvilke selskapsformer er mulig, hva kjennetegner de og hvilke har </a:t>
            </a:r>
            <a:br>
              <a:rPr lang="nb-NO"/>
            </a:br>
            <a:r>
              <a:rPr lang="nb-NO"/>
              <a:t>Rakkestad kommune valgt? </a:t>
            </a:r>
          </a:p>
          <a:p>
            <a:r>
              <a:rPr lang="nb-NO"/>
              <a:t>Eierskap – fra vedtak av eierskapsmelding til iverksetting og handling</a:t>
            </a:r>
          </a:p>
          <a:p>
            <a:r>
              <a:rPr lang="nb-NO"/>
              <a:t>Eierstyring – hva er det og hvordan utøve folkevalgt eierstyring? </a:t>
            </a:r>
          </a:p>
          <a:p>
            <a:r>
              <a:rPr lang="nb-NO"/>
              <a:t>Samspillet politikk/administrasjon i eierstyring</a:t>
            </a:r>
          </a:p>
        </p:txBody>
      </p:sp>
      <p:pic>
        <p:nvPicPr>
          <p:cNvPr id="3" name="Bilde 2">
            <a:extLst>
              <a:ext uri="{FF2B5EF4-FFF2-40B4-BE49-F238E27FC236}">
                <a16:creationId xmlns:a16="http://schemas.microsoft.com/office/drawing/2014/main" id="{5FD412C6-3DB8-4E5C-AD8B-A7D7275A401C}"/>
              </a:ext>
            </a:extLst>
          </p:cNvPr>
          <p:cNvPicPr>
            <a:picLocks noChangeAspect="1"/>
          </p:cNvPicPr>
          <p:nvPr/>
        </p:nvPicPr>
        <p:blipFill>
          <a:blip r:embed="rId2"/>
          <a:stretch>
            <a:fillRect/>
          </a:stretch>
        </p:blipFill>
        <p:spPr>
          <a:xfrm>
            <a:off x="8377237" y="997020"/>
            <a:ext cx="3524023" cy="4573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14815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A02D92-FAA5-46A6-93C5-A5B12B37B046}"/>
              </a:ext>
            </a:extLst>
          </p:cNvPr>
          <p:cNvSpPr>
            <a:spLocks noGrp="1"/>
          </p:cNvSpPr>
          <p:nvPr>
            <p:ph type="title"/>
          </p:nvPr>
        </p:nvSpPr>
        <p:spPr>
          <a:xfrm>
            <a:off x="609600" y="731276"/>
            <a:ext cx="10972800" cy="1143000"/>
          </a:xfrm>
        </p:spPr>
        <p:txBody>
          <a:bodyPr anchor="ctr">
            <a:normAutofit/>
          </a:bodyPr>
          <a:lstStyle/>
          <a:p>
            <a:r>
              <a:rPr lang="nb-NO"/>
              <a:t>Administrasjonens rolle og eierstyring</a:t>
            </a:r>
          </a:p>
        </p:txBody>
      </p:sp>
      <p:pic>
        <p:nvPicPr>
          <p:cNvPr id="4" name="Bilde 3">
            <a:extLst>
              <a:ext uri="{FF2B5EF4-FFF2-40B4-BE49-F238E27FC236}">
                <a16:creationId xmlns:a16="http://schemas.microsoft.com/office/drawing/2014/main" id="{C19D2B3F-0C8A-4254-A508-60726C36FDA4}"/>
              </a:ext>
            </a:extLst>
          </p:cNvPr>
          <p:cNvPicPr>
            <a:picLocks noChangeAspect="1"/>
          </p:cNvPicPr>
          <p:nvPr/>
        </p:nvPicPr>
        <p:blipFill>
          <a:blip r:embed="rId3"/>
          <a:srcRect r="2548"/>
          <a:stretch>
            <a:fillRect/>
          </a:stretch>
        </p:blipFill>
        <p:spPr>
          <a:xfrm>
            <a:off x="609600" y="1967113"/>
            <a:ext cx="5384800" cy="3688336"/>
          </a:xfrm>
          <a:prstGeom prst="rect">
            <a:avLst/>
          </a:prstGeom>
          <a:noFill/>
        </p:spPr>
      </p:pic>
      <p:sp>
        <p:nvSpPr>
          <p:cNvPr id="3" name="Plassholder for innhold 2">
            <a:extLst>
              <a:ext uri="{FF2B5EF4-FFF2-40B4-BE49-F238E27FC236}">
                <a16:creationId xmlns:a16="http://schemas.microsoft.com/office/drawing/2014/main" id="{0ADE2F17-51A9-49B1-BD6E-62651C50D24F}"/>
              </a:ext>
            </a:extLst>
          </p:cNvPr>
          <p:cNvSpPr>
            <a:spLocks noGrp="1"/>
          </p:cNvSpPr>
          <p:nvPr>
            <p:ph sz="half" idx="2"/>
          </p:nvPr>
        </p:nvSpPr>
        <p:spPr>
          <a:xfrm>
            <a:off x="6197600" y="1967113"/>
            <a:ext cx="5384800" cy="3877096"/>
          </a:xfrm>
        </p:spPr>
        <p:txBody>
          <a:bodyPr>
            <a:normAutofit fontScale="92500" lnSpcReduction="10000"/>
          </a:bodyPr>
          <a:lstStyle/>
          <a:p>
            <a:r>
              <a:rPr lang="nb-NO"/>
              <a:t>Sakene som legges frem for folkevalgte organer er forsvarlig utredet</a:t>
            </a:r>
          </a:p>
          <a:p>
            <a:r>
              <a:rPr lang="nb-NO"/>
              <a:t>Følge opp vedtak fra folkevalgte organer</a:t>
            </a:r>
          </a:p>
          <a:p>
            <a:r>
              <a:rPr lang="nb-NO"/>
              <a:t>Forbereder eierskapsmeldingen</a:t>
            </a:r>
          </a:p>
          <a:p>
            <a:r>
              <a:rPr lang="nb-NO"/>
              <a:t>Fra NIBR-rapport:</a:t>
            </a:r>
          </a:p>
          <a:p>
            <a:pPr lvl="1"/>
            <a:r>
              <a:rPr lang="nb-NO"/>
              <a:t>Systematisk og organisert oppfølging av selskaper</a:t>
            </a:r>
          </a:p>
          <a:p>
            <a:pPr lvl="1"/>
            <a:r>
              <a:rPr lang="nb-NO"/>
              <a:t>Bygge kompetanse i administrasjonen</a:t>
            </a:r>
          </a:p>
          <a:p>
            <a:pPr lvl="1"/>
            <a:r>
              <a:rPr lang="nb-NO"/>
              <a:t>Politisk støttefunksjon</a:t>
            </a:r>
          </a:p>
          <a:p>
            <a:pPr lvl="1"/>
            <a:r>
              <a:rPr lang="nb-NO"/>
              <a:t>Styrke kompetansen og oppmerksomheten om eierskapspolitikk blant et bredere utvalg av folkevalgte</a:t>
            </a:r>
          </a:p>
          <a:p>
            <a:endParaRPr lang="nb-NO"/>
          </a:p>
        </p:txBody>
      </p:sp>
      <p:sp>
        <p:nvSpPr>
          <p:cNvPr id="5" name="TekstSylinder 4">
            <a:extLst>
              <a:ext uri="{FF2B5EF4-FFF2-40B4-BE49-F238E27FC236}">
                <a16:creationId xmlns:a16="http://schemas.microsoft.com/office/drawing/2014/main" id="{86282D67-F7CD-45B1-A037-964D6A4DF088}"/>
              </a:ext>
            </a:extLst>
          </p:cNvPr>
          <p:cNvSpPr txBox="1"/>
          <p:nvPr/>
        </p:nvSpPr>
        <p:spPr>
          <a:xfrm>
            <a:off x="609600" y="5655449"/>
            <a:ext cx="5384800" cy="261610"/>
          </a:xfrm>
          <a:prstGeom prst="rect">
            <a:avLst/>
          </a:prstGeom>
          <a:noFill/>
        </p:spPr>
        <p:txBody>
          <a:bodyPr wrap="square" rtlCol="0">
            <a:spAutoFit/>
          </a:bodyPr>
          <a:lstStyle/>
          <a:p>
            <a:r>
              <a:rPr lang="nb-NO" sz="1100" i="1"/>
              <a:t>Foto: Shutterstock</a:t>
            </a:r>
          </a:p>
        </p:txBody>
      </p:sp>
    </p:spTree>
    <p:extLst>
      <p:ext uri="{BB962C8B-B14F-4D97-AF65-F5344CB8AC3E}">
        <p14:creationId xmlns:p14="http://schemas.microsoft.com/office/powerpoint/2010/main" val="25295497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e 3">
            <a:extLst>
              <a:ext uri="{FF2B5EF4-FFF2-40B4-BE49-F238E27FC236}">
                <a16:creationId xmlns:a16="http://schemas.microsoft.com/office/drawing/2014/main" id="{E00F8569-D223-0345-A082-FBDD9719EC69}"/>
              </a:ext>
            </a:extLst>
          </p:cNvPr>
          <p:cNvSpPr/>
          <p:nvPr/>
        </p:nvSpPr>
        <p:spPr>
          <a:xfrm>
            <a:off x="6383717" y="1980998"/>
            <a:ext cx="2432586" cy="2433600"/>
          </a:xfrm>
          <a:prstGeom prst="arc">
            <a:avLst/>
          </a:prstGeom>
          <a:ln w="381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nb-NO" sz="1800" b="0" i="0" u="none" strike="noStrike" kern="1200" cap="none" spc="0" normalizeH="0" baseline="0" noProof="0">
              <a:ln>
                <a:noFill/>
              </a:ln>
              <a:solidFill>
                <a:prstClr val="black"/>
              </a:solidFill>
              <a:effectLst/>
              <a:highlight>
                <a:srgbClr val="C0C0C0"/>
              </a:highlight>
              <a:uLnTx/>
              <a:uFillTx/>
              <a:latin typeface="Calibri"/>
              <a:ea typeface="+mn-ea"/>
              <a:cs typeface="+mn-cs"/>
            </a:endParaRPr>
          </a:p>
        </p:txBody>
      </p:sp>
      <p:sp>
        <p:nvSpPr>
          <p:cNvPr id="5" name="Bue 4">
            <a:extLst>
              <a:ext uri="{FF2B5EF4-FFF2-40B4-BE49-F238E27FC236}">
                <a16:creationId xmlns:a16="http://schemas.microsoft.com/office/drawing/2014/main" id="{74912AF5-262F-3B46-98C0-5B2BB253EECE}"/>
              </a:ext>
            </a:extLst>
          </p:cNvPr>
          <p:cNvSpPr/>
          <p:nvPr/>
        </p:nvSpPr>
        <p:spPr>
          <a:xfrm rot="16200000">
            <a:off x="3376203" y="1980491"/>
            <a:ext cx="2432586" cy="2433600"/>
          </a:xfrm>
          <a:prstGeom prst="arc">
            <a:avLst/>
          </a:prstGeom>
          <a:ln w="381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nb-NO" sz="1800" b="0" i="0" u="none" strike="noStrike" kern="1200" cap="none" spc="0" normalizeH="0" baseline="0" noProof="0">
              <a:ln>
                <a:noFill/>
              </a:ln>
              <a:solidFill>
                <a:prstClr val="black"/>
              </a:solidFill>
              <a:effectLst/>
              <a:highlight>
                <a:srgbClr val="C0C0C0"/>
              </a:highlight>
              <a:uLnTx/>
              <a:uFillTx/>
              <a:latin typeface="Calibri"/>
              <a:ea typeface="+mn-ea"/>
              <a:cs typeface="+mn-cs"/>
            </a:endParaRPr>
          </a:p>
        </p:txBody>
      </p:sp>
      <p:sp>
        <p:nvSpPr>
          <p:cNvPr id="6" name="Ellipse 5">
            <a:extLst>
              <a:ext uri="{FF2B5EF4-FFF2-40B4-BE49-F238E27FC236}">
                <a16:creationId xmlns:a16="http://schemas.microsoft.com/office/drawing/2014/main" id="{45043F67-358D-9345-AEA3-83E404293986}"/>
              </a:ext>
            </a:extLst>
          </p:cNvPr>
          <p:cNvSpPr/>
          <p:nvPr/>
        </p:nvSpPr>
        <p:spPr>
          <a:xfrm>
            <a:off x="4790432" y="668585"/>
            <a:ext cx="2611135" cy="2624827"/>
          </a:xfrm>
          <a:prstGeom prst="ellipse">
            <a:avLst/>
          </a:prstGeom>
          <a:solidFill>
            <a:srgbClr val="001A58"/>
          </a:solidFill>
          <a:ln>
            <a:solidFill>
              <a:srgbClr val="001A58"/>
            </a:solidFill>
          </a:ln>
          <a:effectLst/>
        </p:spPr>
        <p:style>
          <a:lnRef idx="1">
            <a:schemeClr val="accent1"/>
          </a:lnRef>
          <a:fillRef idx="3">
            <a:schemeClr val="accent1"/>
          </a:fillRef>
          <a:effectRef idx="2">
            <a:schemeClr val="accent1"/>
          </a:effectRef>
          <a:fontRef idx="minor">
            <a:schemeClr val="lt1"/>
          </a:fontRef>
        </p:style>
        <p:txBody>
          <a:bodyPr lIns="0" tIns="0" rIns="0" bIns="251999"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nb-NO" sz="6000" b="0" i="0" u="none" strike="noStrike" kern="1200" cap="none" spc="0" normalizeH="0" baseline="0" noProof="0">
                <a:ln>
                  <a:noFill/>
                </a:ln>
                <a:solidFill>
                  <a:prstClr val="white"/>
                </a:solidFill>
                <a:effectLst/>
                <a:uLnTx/>
                <a:uFillTx/>
                <a:latin typeface="Calibri"/>
                <a:ea typeface="+mn-ea"/>
                <a:cs typeface="+mn-cs"/>
              </a:rPr>
              <a:t>2</a:t>
            </a:r>
          </a:p>
          <a:p>
            <a:pPr marL="0" marR="0" lvl="0" indent="0" algn="ctr" defTabSz="457200" rtl="0" eaLnBrk="1" fontAlgn="auto" latinLnBrk="0" hangingPunct="1">
              <a:lnSpc>
                <a:spcPct val="100000"/>
              </a:lnSpc>
              <a:spcBef>
                <a:spcPct val="0"/>
              </a:spcBef>
              <a:spcAft>
                <a:spcPct val="0"/>
              </a:spcAft>
              <a:buClrTx/>
              <a:buSzTx/>
              <a:buFontTx/>
              <a:buNone/>
              <a:defRPr/>
            </a:pPr>
            <a:r>
              <a:rPr kumimoji="0" lang="nb-NO" sz="1400" b="0" i="0" u="none" strike="noStrike" kern="1200" cap="none" spc="0" normalizeH="0" baseline="0" noProof="0">
                <a:ln>
                  <a:noFill/>
                </a:ln>
                <a:solidFill>
                  <a:prstClr val="white"/>
                </a:solidFill>
                <a:effectLst/>
                <a:uLnTx/>
                <a:uFillTx/>
                <a:latin typeface="Calibri"/>
                <a:ea typeface="+mn-ea"/>
                <a:cs typeface="+mn-cs"/>
              </a:rPr>
              <a:t>RÅD VED ORGANISERING UTENFOR EGEN DRIFTSORGANISASJON</a:t>
            </a:r>
          </a:p>
        </p:txBody>
      </p:sp>
      <p:sp>
        <p:nvSpPr>
          <p:cNvPr id="7" name="Ellipse 6">
            <a:extLst>
              <a:ext uri="{FF2B5EF4-FFF2-40B4-BE49-F238E27FC236}">
                <a16:creationId xmlns:a16="http://schemas.microsoft.com/office/drawing/2014/main" id="{81E3D061-2F5E-DA48-90EF-5EEC6F2B099D}"/>
              </a:ext>
            </a:extLst>
          </p:cNvPr>
          <p:cNvSpPr/>
          <p:nvPr/>
        </p:nvSpPr>
        <p:spPr>
          <a:xfrm>
            <a:off x="7803792" y="3401073"/>
            <a:ext cx="2025021" cy="2025021"/>
          </a:xfrm>
          <a:prstGeom prst="ellipse">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nb-NO" sz="1600" b="0" i="0" u="none" strike="noStrike" kern="1200" cap="none" spc="0" normalizeH="0" baseline="0" noProof="0">
              <a:ln>
                <a:noFill/>
              </a:ln>
              <a:solidFill>
                <a:prstClr val="white"/>
              </a:solidFill>
              <a:effectLst/>
              <a:uLnTx/>
              <a:uFillTx/>
              <a:latin typeface="Calibri"/>
              <a:ea typeface="+mn-ea"/>
              <a:cs typeface="+mn-cs"/>
            </a:endParaRPr>
          </a:p>
        </p:txBody>
      </p:sp>
      <p:sp>
        <p:nvSpPr>
          <p:cNvPr id="8" name="Ellipse 7">
            <a:extLst>
              <a:ext uri="{FF2B5EF4-FFF2-40B4-BE49-F238E27FC236}">
                <a16:creationId xmlns:a16="http://schemas.microsoft.com/office/drawing/2014/main" id="{EA192603-D282-3C4F-8152-558BC246A1C1}"/>
              </a:ext>
            </a:extLst>
          </p:cNvPr>
          <p:cNvSpPr/>
          <p:nvPr/>
        </p:nvSpPr>
        <p:spPr>
          <a:xfrm>
            <a:off x="2363186" y="3401073"/>
            <a:ext cx="2025021" cy="2025021"/>
          </a:xfrm>
          <a:prstGeom prst="ellipse">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nb-NO" sz="1600" b="0" i="0" u="none" strike="noStrike" kern="1200" cap="none" spc="0" normalizeH="0" baseline="0" noProof="0">
              <a:ln>
                <a:noFill/>
              </a:ln>
              <a:solidFill>
                <a:prstClr val="white"/>
              </a:solidFill>
              <a:effectLst/>
              <a:uLnTx/>
              <a:uFillTx/>
              <a:latin typeface="Calibri"/>
              <a:ea typeface="+mn-ea"/>
              <a:cs typeface="+mn-cs"/>
            </a:endParaRPr>
          </a:p>
        </p:txBody>
      </p:sp>
      <p:sp>
        <p:nvSpPr>
          <p:cNvPr id="9" name="TekstSylinder 8">
            <a:extLst>
              <a:ext uri="{FF2B5EF4-FFF2-40B4-BE49-F238E27FC236}">
                <a16:creationId xmlns:a16="http://schemas.microsoft.com/office/drawing/2014/main" id="{635ADB48-426E-4337-9EFE-2CF93CE4789C}"/>
              </a:ext>
            </a:extLst>
          </p:cNvPr>
          <p:cNvSpPr txBox="1"/>
          <p:nvPr/>
        </p:nvSpPr>
        <p:spPr>
          <a:xfrm>
            <a:off x="2348431" y="4045981"/>
            <a:ext cx="2025021"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nb-NO" sz="1600" b="0" i="0" u="none" strike="noStrike" kern="1200" cap="none" spc="0" normalizeH="0" baseline="0" noProof="0">
                <a:ln>
                  <a:noFill/>
                </a:ln>
                <a:solidFill>
                  <a:prstClr val="white"/>
                </a:solidFill>
                <a:effectLst/>
                <a:uLnTx/>
                <a:uFillTx/>
                <a:latin typeface="Calibri"/>
                <a:ea typeface="+mn-ea"/>
                <a:cs typeface="+mn-cs"/>
              </a:rPr>
              <a:t>VÆR AKTIV I ETABLERINGSFASEN</a:t>
            </a:r>
          </a:p>
          <a:p>
            <a:pPr marL="0" marR="0" lvl="0" indent="0" algn="ctr" defTabSz="457200" rtl="0" eaLnBrk="1" fontAlgn="auto" latinLnBrk="0" hangingPunct="1">
              <a:lnSpc>
                <a:spcPct val="100000"/>
              </a:lnSpc>
              <a:spcBef>
                <a:spcPct val="0"/>
              </a:spcBef>
              <a:spcAft>
                <a:spcPct val="0"/>
              </a:spcAft>
              <a:buClrTx/>
              <a:buSzTx/>
              <a:buFontTx/>
              <a:buNone/>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ct val="0"/>
              </a:spcBef>
              <a:spcAft>
                <a:spcPct val="0"/>
              </a:spcAft>
              <a:buClrTx/>
              <a:buSzTx/>
              <a:buFontTx/>
              <a:buNone/>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kstSylinder 9">
            <a:extLst>
              <a:ext uri="{FF2B5EF4-FFF2-40B4-BE49-F238E27FC236}">
                <a16:creationId xmlns:a16="http://schemas.microsoft.com/office/drawing/2014/main" id="{EAE892FD-A478-406C-AB00-4A97C4AF2C7D}"/>
              </a:ext>
            </a:extLst>
          </p:cNvPr>
          <p:cNvSpPr txBox="1"/>
          <p:nvPr/>
        </p:nvSpPr>
        <p:spPr>
          <a:xfrm>
            <a:off x="7773443" y="4045981"/>
            <a:ext cx="202502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nb-NO" sz="1600" b="0" i="0" u="none" strike="noStrike" kern="1200" cap="none" spc="0" normalizeH="0" baseline="0" noProof="0">
                <a:ln>
                  <a:noFill/>
                </a:ln>
                <a:solidFill>
                  <a:prstClr val="white"/>
                </a:solidFill>
                <a:effectLst/>
                <a:uLnTx/>
                <a:uFillTx/>
                <a:latin typeface="Calibri"/>
                <a:ea typeface="+mn-ea"/>
                <a:cs typeface="+mn-cs"/>
              </a:rPr>
              <a:t>BRUK ADMINISTRASJONEN</a:t>
            </a: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333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nodeType="afterGroup">
                            <p:stCondLst>
                              <p:cond delay="500"/>
                            </p:stCondLst>
                            <p:childTnLst>
                              <p:par>
                                <p:cTn id="13" presetID="1" presetClass="entr" presetSubtype="0" fill="hold" grpId="0" nodeType="afterEffect">
                                  <p:stCondLst>
                                    <p:cond delay="30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nodeType="afterGroup">
                            <p:stCondLst>
                              <p:cond delay="500"/>
                            </p:stCondLst>
                            <p:childTnLst>
                              <p:par>
                                <p:cTn id="21" presetID="1" presetClass="entr" presetSubtype="0" fill="hold" grpId="0" nodeType="afterEffect">
                                  <p:stCondLst>
                                    <p:cond delay="30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20B16B-874D-415E-9601-ABC04A8F3150}"/>
              </a:ext>
            </a:extLst>
          </p:cNvPr>
          <p:cNvSpPr>
            <a:spLocks noGrp="1"/>
          </p:cNvSpPr>
          <p:nvPr>
            <p:ph type="title"/>
          </p:nvPr>
        </p:nvSpPr>
        <p:spPr/>
        <p:txBody>
          <a:bodyPr/>
          <a:lstStyle/>
          <a:p>
            <a:r>
              <a:rPr lang="nb-NO"/>
              <a:t>Mitt utgangspunkt i 2011</a:t>
            </a:r>
          </a:p>
        </p:txBody>
      </p:sp>
      <p:sp>
        <p:nvSpPr>
          <p:cNvPr id="3" name="Plassholder for innhold 2">
            <a:extLst>
              <a:ext uri="{FF2B5EF4-FFF2-40B4-BE49-F238E27FC236}">
                <a16:creationId xmlns:a16="http://schemas.microsoft.com/office/drawing/2014/main" id="{3AA0E73F-67B6-42D5-9894-B5270E6B786C}"/>
              </a:ext>
            </a:extLst>
          </p:cNvPr>
          <p:cNvSpPr>
            <a:spLocks noGrp="1"/>
          </p:cNvSpPr>
          <p:nvPr>
            <p:ph sz="quarter" idx="10"/>
          </p:nvPr>
        </p:nvSpPr>
        <p:spPr/>
        <p:txBody>
          <a:bodyPr/>
          <a:lstStyle/>
          <a:p>
            <a:r>
              <a:rPr lang="nb-NO"/>
              <a:t>Hva er eierskap?</a:t>
            </a:r>
          </a:p>
          <a:p>
            <a:endParaRPr lang="nb-NO"/>
          </a:p>
          <a:p>
            <a:r>
              <a:rPr lang="nb-NO"/>
              <a:t>«Arvegods» fra forrige kommunestyre</a:t>
            </a:r>
          </a:p>
          <a:p>
            <a:endParaRPr lang="nb-NO"/>
          </a:p>
          <a:p>
            <a:r>
              <a:rPr lang="nb-NO"/>
              <a:t>Vanskelig juss</a:t>
            </a:r>
          </a:p>
          <a:p>
            <a:endParaRPr lang="nb-NO"/>
          </a:p>
          <a:p>
            <a:r>
              <a:rPr lang="nb-NO"/>
              <a:t>Hvor er politikken?</a:t>
            </a:r>
          </a:p>
          <a:p>
            <a:endParaRPr lang="nb-NO"/>
          </a:p>
          <a:p>
            <a:pPr marL="0" indent="0">
              <a:buNone/>
            </a:pPr>
            <a:r>
              <a:rPr lang="nb-NO"/>
              <a:t>= eierskap er ikke så spennende</a:t>
            </a:r>
          </a:p>
        </p:txBody>
      </p:sp>
      <p:pic>
        <p:nvPicPr>
          <p:cNvPr id="4" name="Bilde 3">
            <a:extLst>
              <a:ext uri="{FF2B5EF4-FFF2-40B4-BE49-F238E27FC236}">
                <a16:creationId xmlns:a16="http://schemas.microsoft.com/office/drawing/2014/main" id="{0DEA4A47-6BAB-44DE-BC16-AE050E8CF175}"/>
              </a:ext>
            </a:extLst>
          </p:cNvPr>
          <p:cNvPicPr>
            <a:picLocks noChangeAspect="1"/>
          </p:cNvPicPr>
          <p:nvPr/>
        </p:nvPicPr>
        <p:blipFill>
          <a:blip r:embed="rId3"/>
          <a:stretch>
            <a:fillRect/>
          </a:stretch>
        </p:blipFill>
        <p:spPr>
          <a:xfrm>
            <a:off x="8518813" y="960825"/>
            <a:ext cx="3238500" cy="4610100"/>
          </a:xfrm>
          <a:prstGeom prst="rect">
            <a:avLst/>
          </a:prstGeom>
        </p:spPr>
      </p:pic>
      <p:sp>
        <p:nvSpPr>
          <p:cNvPr id="5" name="Tankeboble: sky 4">
            <a:extLst>
              <a:ext uri="{FF2B5EF4-FFF2-40B4-BE49-F238E27FC236}">
                <a16:creationId xmlns:a16="http://schemas.microsoft.com/office/drawing/2014/main" id="{39F9F1B7-0B7D-4E88-91A7-265DA7965A89}"/>
              </a:ext>
            </a:extLst>
          </p:cNvPr>
          <p:cNvSpPr/>
          <p:nvPr/>
        </p:nvSpPr>
        <p:spPr>
          <a:xfrm flipH="1">
            <a:off x="5995554" y="145506"/>
            <a:ext cx="3075709" cy="1766455"/>
          </a:xfrm>
          <a:prstGeom prst="cloudCallout">
            <a:avLst>
              <a:gd name="adj1" fmla="val -25901"/>
              <a:gd name="adj2" fmla="val 87206"/>
            </a:avLst>
          </a:prstGeom>
          <a:noFill/>
          <a:ln w="19050">
            <a:solidFill>
              <a:srgbClr val="001A5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94980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0EB766-69EB-4FDD-8DB0-80CB5EABB99C}"/>
              </a:ext>
            </a:extLst>
          </p:cNvPr>
          <p:cNvSpPr>
            <a:spLocks noGrp="1"/>
          </p:cNvSpPr>
          <p:nvPr>
            <p:ph type="title"/>
          </p:nvPr>
        </p:nvSpPr>
        <p:spPr>
          <a:xfrm>
            <a:off x="609600" y="731276"/>
            <a:ext cx="10972800" cy="1143000"/>
          </a:xfrm>
        </p:spPr>
        <p:txBody>
          <a:bodyPr anchor="ctr">
            <a:normAutofit/>
          </a:bodyPr>
          <a:lstStyle/>
          <a:p>
            <a:r>
              <a:rPr lang="nb-NO"/>
              <a:t>Hva handler et godt eierskap egentlig om?</a:t>
            </a:r>
          </a:p>
        </p:txBody>
      </p:sp>
      <p:sp>
        <p:nvSpPr>
          <p:cNvPr id="3" name="Plassholder for innhold 2">
            <a:extLst>
              <a:ext uri="{FF2B5EF4-FFF2-40B4-BE49-F238E27FC236}">
                <a16:creationId xmlns:a16="http://schemas.microsoft.com/office/drawing/2014/main" id="{8B5B15B2-F932-48E2-A849-F2C9A7C26278}"/>
              </a:ext>
            </a:extLst>
          </p:cNvPr>
          <p:cNvSpPr>
            <a:spLocks noGrp="1"/>
          </p:cNvSpPr>
          <p:nvPr>
            <p:ph sz="half" idx="1"/>
          </p:nvPr>
        </p:nvSpPr>
        <p:spPr>
          <a:xfrm>
            <a:off x="609600" y="1967113"/>
            <a:ext cx="5384800" cy="3688336"/>
          </a:xfrm>
        </p:spPr>
        <p:txBody>
          <a:bodyPr>
            <a:normAutofit/>
          </a:bodyPr>
          <a:lstStyle/>
          <a:p>
            <a:r>
              <a:rPr lang="nb-NO"/>
              <a:t>Gode tjenester til innbyggerne</a:t>
            </a:r>
          </a:p>
          <a:p>
            <a:endParaRPr lang="nb-NO"/>
          </a:p>
          <a:p>
            <a:r>
              <a:rPr lang="nb-NO"/>
              <a:t>Samfunnsutvikling</a:t>
            </a:r>
          </a:p>
          <a:p>
            <a:endParaRPr lang="nb-NO"/>
          </a:p>
          <a:p>
            <a:r>
              <a:rPr lang="nb-NO"/>
              <a:t>Demokratisk kontroll</a:t>
            </a:r>
          </a:p>
          <a:p>
            <a:endParaRPr lang="nb-NO"/>
          </a:p>
          <a:p>
            <a:r>
              <a:rPr lang="nb-NO" i="1"/>
              <a:t>Skal selskapene seile sin egen sjø, eller skal vi ha stø kurs gjennom et godt og aktivt eierskap?</a:t>
            </a:r>
          </a:p>
          <a:p>
            <a:endParaRPr lang="nb-NO"/>
          </a:p>
        </p:txBody>
      </p:sp>
      <p:pic>
        <p:nvPicPr>
          <p:cNvPr id="5" name="Bilde 4">
            <a:extLst>
              <a:ext uri="{FF2B5EF4-FFF2-40B4-BE49-F238E27FC236}">
                <a16:creationId xmlns:a16="http://schemas.microsoft.com/office/drawing/2014/main" id="{9BE1E81A-764F-453C-97DA-1D7D417B9154}"/>
              </a:ext>
            </a:extLst>
          </p:cNvPr>
          <p:cNvPicPr>
            <a:picLocks noChangeAspect="1"/>
          </p:cNvPicPr>
          <p:nvPr/>
        </p:nvPicPr>
        <p:blipFill>
          <a:blip r:embed="rId3"/>
          <a:srcRect t="7"/>
          <a:stretch>
            <a:fillRect/>
          </a:stretch>
        </p:blipFill>
        <p:spPr>
          <a:xfrm>
            <a:off x="6197600" y="1967113"/>
            <a:ext cx="5384800" cy="3688336"/>
          </a:xfrm>
          <a:prstGeom prst="rect">
            <a:avLst/>
          </a:prstGeom>
          <a:noFill/>
        </p:spPr>
      </p:pic>
      <p:sp>
        <p:nvSpPr>
          <p:cNvPr id="6" name="TekstSylinder 5">
            <a:extLst>
              <a:ext uri="{FF2B5EF4-FFF2-40B4-BE49-F238E27FC236}">
                <a16:creationId xmlns:a16="http://schemas.microsoft.com/office/drawing/2014/main" id="{7C46E8B2-0A6F-47F2-BDEA-1DBE4FCE54B7}"/>
              </a:ext>
            </a:extLst>
          </p:cNvPr>
          <p:cNvSpPr txBox="1"/>
          <p:nvPr/>
        </p:nvSpPr>
        <p:spPr>
          <a:xfrm>
            <a:off x="6197600" y="5655449"/>
            <a:ext cx="5384800" cy="307777"/>
          </a:xfrm>
          <a:prstGeom prst="rect">
            <a:avLst/>
          </a:prstGeom>
          <a:noFill/>
        </p:spPr>
        <p:txBody>
          <a:bodyPr wrap="square" rtlCol="0">
            <a:spAutoFit/>
          </a:bodyPr>
          <a:lstStyle/>
          <a:p>
            <a:pPr algn="r"/>
            <a:r>
              <a:rPr lang="nb-NO" sz="1400" i="1"/>
              <a:t>Foto: Shutterstock</a:t>
            </a:r>
          </a:p>
        </p:txBody>
      </p:sp>
    </p:spTree>
    <p:extLst>
      <p:ext uri="{BB962C8B-B14F-4D97-AF65-F5344CB8AC3E}">
        <p14:creationId xmlns:p14="http://schemas.microsoft.com/office/powerpoint/2010/main" val="25930626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E36943-121A-4561-B8D9-685E9B9B684F}"/>
              </a:ext>
            </a:extLst>
          </p:cNvPr>
          <p:cNvSpPr>
            <a:spLocks noGrp="1"/>
          </p:cNvSpPr>
          <p:nvPr>
            <p:ph type="ctrTitle"/>
          </p:nvPr>
        </p:nvSpPr>
        <p:spPr/>
        <p:txBody>
          <a:bodyPr/>
          <a:lstStyle/>
          <a:p>
            <a:r>
              <a:rPr lang="nb-NO"/>
              <a:t>Hvilke selskapsformer er mulig, hva kjennetegner de og hvilke har </a:t>
            </a:r>
            <a:br>
              <a:rPr lang="nb-NO"/>
            </a:br>
            <a:r>
              <a:rPr lang="nb-NO"/>
              <a:t>Rakkestad kommune valgt? </a:t>
            </a:r>
            <a:br>
              <a:rPr lang="nb-NO"/>
            </a:br>
            <a:endParaRPr lang="nb-NO"/>
          </a:p>
        </p:txBody>
      </p:sp>
    </p:spTree>
    <p:extLst>
      <p:ext uri="{BB962C8B-B14F-4D97-AF65-F5344CB8AC3E}">
        <p14:creationId xmlns:p14="http://schemas.microsoft.com/office/powerpoint/2010/main" val="41012048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C6397FD2-E036-49C6-8040-D4B800B496AE}"/>
              </a:ext>
            </a:extLst>
          </p:cNvPr>
          <p:cNvSpPr txBox="1"/>
          <p:nvPr/>
        </p:nvSpPr>
        <p:spPr>
          <a:xfrm>
            <a:off x="3377900" y="1097737"/>
            <a:ext cx="2140771" cy="646331"/>
          </a:xfrm>
          <a:prstGeom prst="rect">
            <a:avLst/>
          </a:prstGeom>
          <a:noFill/>
        </p:spPr>
        <p:txBody>
          <a:bodyPr wrap="square" rtlCol="0">
            <a:spAutoFit/>
          </a:bodyPr>
          <a:lstStyle/>
          <a:p>
            <a:r>
              <a:rPr lang="nb-NO" sz="3600">
                <a:solidFill>
                  <a:schemeClr val="accent2">
                    <a:lumMod val="75000"/>
                  </a:schemeClr>
                </a:solidFill>
              </a:rPr>
              <a:t>Rause AS</a:t>
            </a:r>
          </a:p>
        </p:txBody>
      </p:sp>
      <p:sp>
        <p:nvSpPr>
          <p:cNvPr id="5" name="TekstSylinder 4">
            <a:extLst>
              <a:ext uri="{FF2B5EF4-FFF2-40B4-BE49-F238E27FC236}">
                <a16:creationId xmlns:a16="http://schemas.microsoft.com/office/drawing/2014/main" id="{D63E2E2D-8F58-4F86-A17D-AA7EA027D86A}"/>
              </a:ext>
            </a:extLst>
          </p:cNvPr>
          <p:cNvSpPr txBox="1"/>
          <p:nvPr/>
        </p:nvSpPr>
        <p:spPr>
          <a:xfrm>
            <a:off x="6831106" y="3205779"/>
            <a:ext cx="4528969" cy="523220"/>
          </a:xfrm>
          <a:prstGeom prst="rect">
            <a:avLst/>
          </a:prstGeom>
          <a:noFill/>
        </p:spPr>
        <p:txBody>
          <a:bodyPr wrap="square" rtlCol="0">
            <a:spAutoFit/>
          </a:bodyPr>
          <a:lstStyle/>
          <a:p>
            <a:r>
              <a:rPr lang="nb-NO" sz="2800">
                <a:solidFill>
                  <a:schemeClr val="accent4">
                    <a:lumMod val="75000"/>
                  </a:schemeClr>
                </a:solidFill>
              </a:rPr>
              <a:t>Rakkestad flyplass AS</a:t>
            </a:r>
          </a:p>
        </p:txBody>
      </p:sp>
      <p:sp>
        <p:nvSpPr>
          <p:cNvPr id="6" name="TekstSylinder 5">
            <a:extLst>
              <a:ext uri="{FF2B5EF4-FFF2-40B4-BE49-F238E27FC236}">
                <a16:creationId xmlns:a16="http://schemas.microsoft.com/office/drawing/2014/main" id="{6B521D2B-5347-4BD9-9BB7-419279424246}"/>
              </a:ext>
            </a:extLst>
          </p:cNvPr>
          <p:cNvSpPr txBox="1"/>
          <p:nvPr/>
        </p:nvSpPr>
        <p:spPr>
          <a:xfrm>
            <a:off x="1479175" y="3658794"/>
            <a:ext cx="4528969" cy="707886"/>
          </a:xfrm>
          <a:prstGeom prst="rect">
            <a:avLst/>
          </a:prstGeom>
          <a:noFill/>
        </p:spPr>
        <p:txBody>
          <a:bodyPr wrap="square" rtlCol="0">
            <a:spAutoFit/>
          </a:bodyPr>
          <a:lstStyle/>
          <a:p>
            <a:r>
              <a:rPr lang="nb-NO" sz="4000">
                <a:solidFill>
                  <a:schemeClr val="accent6">
                    <a:lumMod val="75000"/>
                  </a:schemeClr>
                </a:solidFill>
              </a:rPr>
              <a:t>Rakkestad Energi AS</a:t>
            </a:r>
          </a:p>
        </p:txBody>
      </p:sp>
      <p:sp>
        <p:nvSpPr>
          <p:cNvPr id="7" name="TekstSylinder 6">
            <a:extLst>
              <a:ext uri="{FF2B5EF4-FFF2-40B4-BE49-F238E27FC236}">
                <a16:creationId xmlns:a16="http://schemas.microsoft.com/office/drawing/2014/main" id="{9AE053AE-29BA-408C-8878-7AF389F06B2B}"/>
              </a:ext>
            </a:extLst>
          </p:cNvPr>
          <p:cNvSpPr txBox="1"/>
          <p:nvPr/>
        </p:nvSpPr>
        <p:spPr>
          <a:xfrm>
            <a:off x="6336254" y="1129553"/>
            <a:ext cx="5023821" cy="400110"/>
          </a:xfrm>
          <a:prstGeom prst="rect">
            <a:avLst/>
          </a:prstGeom>
          <a:noFill/>
        </p:spPr>
        <p:txBody>
          <a:bodyPr wrap="square" rtlCol="0">
            <a:spAutoFit/>
          </a:bodyPr>
          <a:lstStyle/>
          <a:p>
            <a:r>
              <a:rPr lang="nb-NO" sz="2000">
                <a:solidFill>
                  <a:schemeClr val="accent3">
                    <a:lumMod val="75000"/>
                  </a:schemeClr>
                </a:solidFill>
              </a:rPr>
              <a:t>Rudskogen Motorpark AS</a:t>
            </a:r>
          </a:p>
        </p:txBody>
      </p:sp>
      <p:sp>
        <p:nvSpPr>
          <p:cNvPr id="8" name="TekstSylinder 7">
            <a:extLst>
              <a:ext uri="{FF2B5EF4-FFF2-40B4-BE49-F238E27FC236}">
                <a16:creationId xmlns:a16="http://schemas.microsoft.com/office/drawing/2014/main" id="{76C7D1E8-3F68-4457-BD49-EA163F045E4F}"/>
              </a:ext>
            </a:extLst>
          </p:cNvPr>
          <p:cNvSpPr txBox="1"/>
          <p:nvPr/>
        </p:nvSpPr>
        <p:spPr>
          <a:xfrm>
            <a:off x="8627633" y="1679704"/>
            <a:ext cx="2495774" cy="461665"/>
          </a:xfrm>
          <a:prstGeom prst="rect">
            <a:avLst/>
          </a:prstGeom>
          <a:noFill/>
        </p:spPr>
        <p:txBody>
          <a:bodyPr wrap="square" rtlCol="0">
            <a:spAutoFit/>
          </a:bodyPr>
          <a:lstStyle/>
          <a:p>
            <a:r>
              <a:rPr lang="nb-NO" sz="2400">
                <a:solidFill>
                  <a:schemeClr val="tx2">
                    <a:lumMod val="75000"/>
                  </a:schemeClr>
                </a:solidFill>
              </a:rPr>
              <a:t>Deltagruppen AS</a:t>
            </a:r>
          </a:p>
        </p:txBody>
      </p:sp>
      <p:sp>
        <p:nvSpPr>
          <p:cNvPr id="9" name="TekstSylinder 8">
            <a:extLst>
              <a:ext uri="{FF2B5EF4-FFF2-40B4-BE49-F238E27FC236}">
                <a16:creationId xmlns:a16="http://schemas.microsoft.com/office/drawing/2014/main" id="{CE45B992-E737-441F-A5BC-80BB965FB393}"/>
              </a:ext>
            </a:extLst>
          </p:cNvPr>
          <p:cNvSpPr txBox="1"/>
          <p:nvPr/>
        </p:nvSpPr>
        <p:spPr>
          <a:xfrm>
            <a:off x="3334871" y="2334409"/>
            <a:ext cx="4894729" cy="584775"/>
          </a:xfrm>
          <a:prstGeom prst="rect">
            <a:avLst/>
          </a:prstGeom>
          <a:noFill/>
        </p:spPr>
        <p:txBody>
          <a:bodyPr wrap="square" rtlCol="0">
            <a:spAutoFit/>
          </a:bodyPr>
          <a:lstStyle/>
          <a:p>
            <a:r>
              <a:rPr lang="nb-NO" sz="3200">
                <a:solidFill>
                  <a:schemeClr val="accent5">
                    <a:lumMod val="75000"/>
                  </a:schemeClr>
                </a:solidFill>
              </a:rPr>
              <a:t>Inspira Eiendom AS</a:t>
            </a:r>
          </a:p>
        </p:txBody>
      </p:sp>
      <p:sp>
        <p:nvSpPr>
          <p:cNvPr id="10" name="TekstSylinder 9">
            <a:extLst>
              <a:ext uri="{FF2B5EF4-FFF2-40B4-BE49-F238E27FC236}">
                <a16:creationId xmlns:a16="http://schemas.microsoft.com/office/drawing/2014/main" id="{8231CC90-3C92-4377-8DFB-8F3EE2831907}"/>
              </a:ext>
            </a:extLst>
          </p:cNvPr>
          <p:cNvSpPr txBox="1"/>
          <p:nvPr/>
        </p:nvSpPr>
        <p:spPr>
          <a:xfrm>
            <a:off x="5470264" y="1699418"/>
            <a:ext cx="3840480" cy="707886"/>
          </a:xfrm>
          <a:prstGeom prst="rect">
            <a:avLst/>
          </a:prstGeom>
          <a:noFill/>
        </p:spPr>
        <p:txBody>
          <a:bodyPr wrap="square" rtlCol="0">
            <a:spAutoFit/>
          </a:bodyPr>
          <a:lstStyle/>
          <a:p>
            <a:r>
              <a:rPr lang="nb-NO" sz="4000">
                <a:solidFill>
                  <a:schemeClr val="bg1">
                    <a:lumMod val="65000"/>
                  </a:schemeClr>
                </a:solidFill>
              </a:rPr>
              <a:t>Filmparken AS</a:t>
            </a:r>
          </a:p>
        </p:txBody>
      </p:sp>
      <p:sp>
        <p:nvSpPr>
          <p:cNvPr id="11" name="TekstSylinder 10">
            <a:extLst>
              <a:ext uri="{FF2B5EF4-FFF2-40B4-BE49-F238E27FC236}">
                <a16:creationId xmlns:a16="http://schemas.microsoft.com/office/drawing/2014/main" id="{2DE9A250-047D-4654-895A-27CCEF662316}"/>
              </a:ext>
            </a:extLst>
          </p:cNvPr>
          <p:cNvSpPr txBox="1"/>
          <p:nvPr/>
        </p:nvSpPr>
        <p:spPr>
          <a:xfrm>
            <a:off x="5905948" y="3766382"/>
            <a:ext cx="4227755" cy="769441"/>
          </a:xfrm>
          <a:prstGeom prst="rect">
            <a:avLst/>
          </a:prstGeom>
          <a:noFill/>
        </p:spPr>
        <p:txBody>
          <a:bodyPr wrap="square" rtlCol="0">
            <a:spAutoFit/>
          </a:bodyPr>
          <a:lstStyle/>
          <a:p>
            <a:r>
              <a:rPr lang="nb-NO" sz="4400">
                <a:solidFill>
                  <a:schemeClr val="accent2">
                    <a:lumMod val="75000"/>
                  </a:schemeClr>
                </a:solidFill>
              </a:rPr>
              <a:t>Østfold Energi AS</a:t>
            </a:r>
          </a:p>
        </p:txBody>
      </p:sp>
      <p:sp>
        <p:nvSpPr>
          <p:cNvPr id="12" name="TekstSylinder 11">
            <a:extLst>
              <a:ext uri="{FF2B5EF4-FFF2-40B4-BE49-F238E27FC236}">
                <a16:creationId xmlns:a16="http://schemas.microsoft.com/office/drawing/2014/main" id="{980ED456-D228-49CD-BB3A-753F50DA8B8E}"/>
              </a:ext>
            </a:extLst>
          </p:cNvPr>
          <p:cNvSpPr txBox="1"/>
          <p:nvPr/>
        </p:nvSpPr>
        <p:spPr>
          <a:xfrm>
            <a:off x="3203088" y="4427218"/>
            <a:ext cx="2038575" cy="584775"/>
          </a:xfrm>
          <a:prstGeom prst="rect">
            <a:avLst/>
          </a:prstGeom>
          <a:noFill/>
        </p:spPr>
        <p:txBody>
          <a:bodyPr wrap="square" rtlCol="0">
            <a:spAutoFit/>
          </a:bodyPr>
          <a:lstStyle/>
          <a:p>
            <a:r>
              <a:rPr lang="nb-NO" sz="3200">
                <a:solidFill>
                  <a:schemeClr val="accent4">
                    <a:lumMod val="75000"/>
                  </a:schemeClr>
                </a:solidFill>
              </a:rPr>
              <a:t>Orkla ASA</a:t>
            </a:r>
          </a:p>
        </p:txBody>
      </p:sp>
      <p:sp>
        <p:nvSpPr>
          <p:cNvPr id="13" name="TekstSylinder 12">
            <a:extLst>
              <a:ext uri="{FF2B5EF4-FFF2-40B4-BE49-F238E27FC236}">
                <a16:creationId xmlns:a16="http://schemas.microsoft.com/office/drawing/2014/main" id="{907372F2-C494-4241-A130-B7D9D9110F37}"/>
              </a:ext>
            </a:extLst>
          </p:cNvPr>
          <p:cNvSpPr txBox="1"/>
          <p:nvPr/>
        </p:nvSpPr>
        <p:spPr>
          <a:xfrm>
            <a:off x="1129553" y="2895002"/>
            <a:ext cx="6185647" cy="523220"/>
          </a:xfrm>
          <a:prstGeom prst="rect">
            <a:avLst/>
          </a:prstGeom>
          <a:noFill/>
        </p:spPr>
        <p:txBody>
          <a:bodyPr wrap="square" rtlCol="0">
            <a:spAutoFit/>
          </a:bodyPr>
          <a:lstStyle/>
          <a:p>
            <a:r>
              <a:rPr lang="nb-NO" sz="2800">
                <a:solidFill>
                  <a:schemeClr val="accent3">
                    <a:lumMod val="75000"/>
                  </a:schemeClr>
                </a:solidFill>
              </a:rPr>
              <a:t>Østfold Interkommunale Arkivselskap IKS</a:t>
            </a:r>
          </a:p>
        </p:txBody>
      </p:sp>
      <p:sp>
        <p:nvSpPr>
          <p:cNvPr id="14" name="TekstSylinder 13">
            <a:extLst>
              <a:ext uri="{FF2B5EF4-FFF2-40B4-BE49-F238E27FC236}">
                <a16:creationId xmlns:a16="http://schemas.microsoft.com/office/drawing/2014/main" id="{1796B9B5-53B4-4D47-8965-C53039B29B4A}"/>
              </a:ext>
            </a:extLst>
          </p:cNvPr>
          <p:cNvSpPr txBox="1"/>
          <p:nvPr/>
        </p:nvSpPr>
        <p:spPr>
          <a:xfrm>
            <a:off x="7428154" y="2315449"/>
            <a:ext cx="3334871" cy="523220"/>
          </a:xfrm>
          <a:prstGeom prst="rect">
            <a:avLst/>
          </a:prstGeom>
          <a:noFill/>
        </p:spPr>
        <p:txBody>
          <a:bodyPr wrap="square" rtlCol="0">
            <a:spAutoFit/>
          </a:bodyPr>
          <a:lstStyle/>
          <a:p>
            <a:r>
              <a:rPr lang="nb-NO" sz="2800">
                <a:solidFill>
                  <a:schemeClr val="accent6">
                    <a:lumMod val="75000"/>
                  </a:schemeClr>
                </a:solidFill>
              </a:rPr>
              <a:t>Øst 110-sentral IKS</a:t>
            </a:r>
          </a:p>
        </p:txBody>
      </p:sp>
      <p:sp>
        <p:nvSpPr>
          <p:cNvPr id="15" name="TekstSylinder 14">
            <a:extLst>
              <a:ext uri="{FF2B5EF4-FFF2-40B4-BE49-F238E27FC236}">
                <a16:creationId xmlns:a16="http://schemas.microsoft.com/office/drawing/2014/main" id="{8DABEE2D-E265-4429-BE03-3247C61DDC8D}"/>
              </a:ext>
            </a:extLst>
          </p:cNvPr>
          <p:cNvSpPr txBox="1"/>
          <p:nvPr/>
        </p:nvSpPr>
        <p:spPr>
          <a:xfrm>
            <a:off x="419548" y="1699418"/>
            <a:ext cx="5050716" cy="523220"/>
          </a:xfrm>
          <a:prstGeom prst="rect">
            <a:avLst/>
          </a:prstGeom>
          <a:noFill/>
        </p:spPr>
        <p:txBody>
          <a:bodyPr wrap="square" rtlCol="0">
            <a:spAutoFit/>
          </a:bodyPr>
          <a:lstStyle/>
          <a:p>
            <a:r>
              <a:rPr lang="nb-NO" sz="2800">
                <a:solidFill>
                  <a:schemeClr val="accent1">
                    <a:lumMod val="75000"/>
                  </a:schemeClr>
                </a:solidFill>
              </a:rPr>
              <a:t>Østre Viken Kommunerevisjon AS</a:t>
            </a:r>
          </a:p>
        </p:txBody>
      </p:sp>
      <p:sp>
        <p:nvSpPr>
          <p:cNvPr id="16" name="TekstSylinder 15">
            <a:extLst>
              <a:ext uri="{FF2B5EF4-FFF2-40B4-BE49-F238E27FC236}">
                <a16:creationId xmlns:a16="http://schemas.microsoft.com/office/drawing/2014/main" id="{D948EBB3-A6C7-4896-8045-F91FD04702B3}"/>
              </a:ext>
            </a:extLst>
          </p:cNvPr>
          <p:cNvSpPr txBox="1"/>
          <p:nvPr/>
        </p:nvSpPr>
        <p:spPr>
          <a:xfrm>
            <a:off x="5090160" y="4691995"/>
            <a:ext cx="6033247" cy="461665"/>
          </a:xfrm>
          <a:prstGeom prst="rect">
            <a:avLst/>
          </a:prstGeom>
          <a:noFill/>
        </p:spPr>
        <p:txBody>
          <a:bodyPr wrap="square" rtlCol="0">
            <a:spAutoFit/>
          </a:bodyPr>
          <a:lstStyle/>
          <a:p>
            <a:r>
              <a:rPr lang="nb-NO" sz="2400">
                <a:solidFill>
                  <a:schemeClr val="accent4">
                    <a:lumMod val="75000"/>
                  </a:schemeClr>
                </a:solidFill>
              </a:rPr>
              <a:t>Interkommunalt utvalg mot Akutt forurensning</a:t>
            </a:r>
          </a:p>
        </p:txBody>
      </p:sp>
      <p:sp>
        <p:nvSpPr>
          <p:cNvPr id="17" name="TekstSylinder 16">
            <a:extLst>
              <a:ext uri="{FF2B5EF4-FFF2-40B4-BE49-F238E27FC236}">
                <a16:creationId xmlns:a16="http://schemas.microsoft.com/office/drawing/2014/main" id="{3E15ACB8-AA41-4F69-9180-EBEB8901A886}"/>
              </a:ext>
            </a:extLst>
          </p:cNvPr>
          <p:cNvSpPr txBox="1"/>
          <p:nvPr/>
        </p:nvSpPr>
        <p:spPr>
          <a:xfrm>
            <a:off x="3743660" y="581225"/>
            <a:ext cx="6648226" cy="461665"/>
          </a:xfrm>
          <a:prstGeom prst="rect">
            <a:avLst/>
          </a:prstGeom>
          <a:noFill/>
        </p:spPr>
        <p:txBody>
          <a:bodyPr wrap="square" rtlCol="0">
            <a:spAutoFit/>
          </a:bodyPr>
          <a:lstStyle/>
          <a:p>
            <a:r>
              <a:rPr lang="nb-NO" sz="2400">
                <a:solidFill>
                  <a:schemeClr val="accent5">
                    <a:lumMod val="75000"/>
                  </a:schemeClr>
                </a:solidFill>
              </a:rPr>
              <a:t>Østfold Kontrollutvalgsekretariat Oppgavefellesskap</a:t>
            </a:r>
          </a:p>
        </p:txBody>
      </p:sp>
      <p:sp>
        <p:nvSpPr>
          <p:cNvPr id="18" name="TekstSylinder 17">
            <a:extLst>
              <a:ext uri="{FF2B5EF4-FFF2-40B4-BE49-F238E27FC236}">
                <a16:creationId xmlns:a16="http://schemas.microsoft.com/office/drawing/2014/main" id="{F5E2C371-5544-44A2-B8C2-3F88580BB5FE}"/>
              </a:ext>
            </a:extLst>
          </p:cNvPr>
          <p:cNvSpPr txBox="1"/>
          <p:nvPr/>
        </p:nvSpPr>
        <p:spPr>
          <a:xfrm>
            <a:off x="2103119" y="5230762"/>
            <a:ext cx="7358231" cy="523220"/>
          </a:xfrm>
          <a:prstGeom prst="rect">
            <a:avLst/>
          </a:prstGeom>
          <a:noFill/>
        </p:spPr>
        <p:txBody>
          <a:bodyPr wrap="square" rtlCol="0">
            <a:spAutoFit/>
          </a:bodyPr>
          <a:lstStyle/>
          <a:p>
            <a:r>
              <a:rPr lang="nb-NO" sz="2800">
                <a:solidFill>
                  <a:schemeClr val="accent6">
                    <a:lumMod val="75000"/>
                  </a:schemeClr>
                </a:solidFill>
              </a:rPr>
              <a:t>Indre Østfold interkommunale politiske råd</a:t>
            </a:r>
          </a:p>
        </p:txBody>
      </p:sp>
      <p:sp>
        <p:nvSpPr>
          <p:cNvPr id="2" name="TekstSylinder 1">
            <a:extLst>
              <a:ext uri="{FF2B5EF4-FFF2-40B4-BE49-F238E27FC236}">
                <a16:creationId xmlns:a16="http://schemas.microsoft.com/office/drawing/2014/main" id="{6C1A5471-8C7B-4E96-AC2F-3FE7D57CFDCC}"/>
              </a:ext>
            </a:extLst>
          </p:cNvPr>
          <p:cNvSpPr txBox="1"/>
          <p:nvPr/>
        </p:nvSpPr>
        <p:spPr>
          <a:xfrm>
            <a:off x="3001617" y="5963478"/>
            <a:ext cx="3260035" cy="523220"/>
          </a:xfrm>
          <a:prstGeom prst="rect">
            <a:avLst/>
          </a:prstGeom>
          <a:noFill/>
        </p:spPr>
        <p:txBody>
          <a:bodyPr wrap="square" rtlCol="0">
            <a:spAutoFit/>
          </a:bodyPr>
          <a:lstStyle/>
          <a:p>
            <a:r>
              <a:rPr lang="nb-NO" sz="2800">
                <a:solidFill>
                  <a:schemeClr val="accent5">
                    <a:lumMod val="75000"/>
                  </a:schemeClr>
                </a:solidFill>
              </a:rPr>
              <a:t>Biblioteksentralen SA</a:t>
            </a:r>
          </a:p>
        </p:txBody>
      </p:sp>
    </p:spTree>
    <p:extLst>
      <p:ext uri="{BB962C8B-B14F-4D97-AF65-F5344CB8AC3E}">
        <p14:creationId xmlns:p14="http://schemas.microsoft.com/office/powerpoint/2010/main" val="1504367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1"/>
          </p:nvPr>
        </p:nvSpPr>
        <p:spPr>
          <a:xfrm>
            <a:off x="922421" y="2148600"/>
            <a:ext cx="5384800" cy="3688336"/>
          </a:xfrm>
        </p:spPr>
        <p:txBody>
          <a:bodyPr/>
          <a:lstStyle/>
          <a:p>
            <a:r>
              <a:rPr lang="nb-NO"/>
              <a:t>Egen driftsorganisasjon</a:t>
            </a:r>
          </a:p>
          <a:p>
            <a:r>
              <a:rPr lang="nb-NO"/>
              <a:t>Interkommunalt samarbeid</a:t>
            </a:r>
          </a:p>
          <a:p>
            <a:r>
              <a:rPr lang="nb-NO"/>
              <a:t>Andre rettssubjekter</a:t>
            </a:r>
          </a:p>
          <a:p>
            <a:r>
              <a:rPr lang="nb-NO"/>
              <a:t>Kjøpe tjenester</a:t>
            </a:r>
          </a:p>
          <a:p>
            <a:pPr lvl="1"/>
            <a:r>
              <a:rPr lang="nb-NO"/>
              <a:t>Private</a:t>
            </a:r>
          </a:p>
          <a:p>
            <a:pPr lvl="1"/>
            <a:r>
              <a:rPr lang="nb-NO"/>
              <a:t>Ideelle </a:t>
            </a:r>
          </a:p>
          <a:p>
            <a:endParaRPr lang="nb-NO"/>
          </a:p>
        </p:txBody>
      </p:sp>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177117" y="991881"/>
            <a:ext cx="6139379" cy="4662794"/>
          </a:xfrm>
        </p:spPr>
      </p:pic>
      <p:sp>
        <p:nvSpPr>
          <p:cNvPr id="7" name="TekstSylinder 6"/>
          <p:cNvSpPr txBox="1"/>
          <p:nvPr/>
        </p:nvSpPr>
        <p:spPr>
          <a:xfrm>
            <a:off x="8741755" y="5747312"/>
            <a:ext cx="109966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nb-NO" sz="800" b="0" i="0" u="none" strike="noStrike" kern="1200" cap="none" spc="0" normalizeH="0" baseline="0" noProof="0">
                <a:ln>
                  <a:noFill/>
                </a:ln>
                <a:solidFill>
                  <a:prstClr val="black"/>
                </a:solidFill>
                <a:effectLst/>
                <a:uLnTx/>
                <a:uFillTx/>
                <a:latin typeface="Calibri"/>
                <a:ea typeface="+mn-ea"/>
                <a:cs typeface="+mn-cs"/>
              </a:rPr>
              <a:t>Foto: ScanStockPhoto</a:t>
            </a:r>
          </a:p>
        </p:txBody>
      </p:sp>
      <p:sp>
        <p:nvSpPr>
          <p:cNvPr id="2" name="Tittel 1"/>
          <p:cNvSpPr>
            <a:spLocks noGrp="1"/>
          </p:cNvSpPr>
          <p:nvPr>
            <p:ph type="title"/>
          </p:nvPr>
        </p:nvSpPr>
        <p:spPr>
          <a:xfrm>
            <a:off x="922421" y="731276"/>
            <a:ext cx="10972800" cy="1143000"/>
          </a:xfrm>
        </p:spPr>
        <p:txBody>
          <a:bodyPr/>
          <a:lstStyle/>
          <a:p>
            <a:r>
              <a:rPr lang="nb-NO"/>
              <a:t>Stor frihet til å organisere tjenestene</a:t>
            </a:r>
            <a:endParaRPr lang="nb-NO">
              <a:cs typeface="Calibri"/>
            </a:endParaRPr>
          </a:p>
        </p:txBody>
      </p:sp>
    </p:spTree>
    <p:extLst>
      <p:ext uri="{BB962C8B-B14F-4D97-AF65-F5344CB8AC3E}">
        <p14:creationId xmlns:p14="http://schemas.microsoft.com/office/powerpoint/2010/main" val="16314903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Det er mange samarbeidsformer å velge mellom</a:t>
            </a:r>
          </a:p>
        </p:txBody>
      </p:sp>
      <p:sp>
        <p:nvSpPr>
          <p:cNvPr id="4" name="Plassholder for innhold 3"/>
          <p:cNvSpPr>
            <a:spLocks noGrp="1"/>
          </p:cNvSpPr>
          <p:nvPr>
            <p:ph sz="half" idx="1"/>
          </p:nvPr>
        </p:nvSpPr>
        <p:spPr/>
        <p:txBody>
          <a:bodyPr/>
          <a:lstStyle/>
          <a:p>
            <a:pPr lvl="0"/>
            <a:r>
              <a:rPr lang="nb-NO"/>
              <a:t>Interkommunalt politisk råd</a:t>
            </a:r>
          </a:p>
          <a:p>
            <a:pPr lvl="0"/>
            <a:r>
              <a:rPr lang="nb-NO"/>
              <a:t>Kommunalt oppgavefellesskap</a:t>
            </a:r>
          </a:p>
          <a:p>
            <a:pPr lvl="0"/>
            <a:r>
              <a:rPr lang="nb-NO" b="1"/>
              <a:t>Vertskommunesamarbeid</a:t>
            </a:r>
          </a:p>
          <a:p>
            <a:pPr lvl="0"/>
            <a:r>
              <a:rPr lang="nb-NO" b="1"/>
              <a:t>Interkommunalt samarbeid (IKS)</a:t>
            </a:r>
          </a:p>
          <a:p>
            <a:pPr lvl="0"/>
            <a:r>
              <a:rPr lang="nb-NO" b="1"/>
              <a:t>Aksjeselskap (AS)</a:t>
            </a:r>
          </a:p>
          <a:p>
            <a:pPr lvl="0"/>
            <a:r>
              <a:rPr lang="nb-NO"/>
              <a:t>Samvirkeforetak, forening</a:t>
            </a:r>
          </a:p>
          <a:p>
            <a:r>
              <a:rPr lang="nb-NO"/>
              <a:t>Eller på annen lovlig måte</a:t>
            </a:r>
          </a:p>
        </p:txBody>
      </p:sp>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197600" y="2015861"/>
            <a:ext cx="5384800" cy="3589866"/>
          </a:xfrm>
        </p:spPr>
      </p:pic>
      <p:sp>
        <p:nvSpPr>
          <p:cNvPr id="7" name="TekstSylinder 6"/>
          <p:cNvSpPr txBox="1"/>
          <p:nvPr/>
        </p:nvSpPr>
        <p:spPr>
          <a:xfrm>
            <a:off x="6197600" y="5655449"/>
            <a:ext cx="109966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nb-NO" sz="800" b="0" i="0" u="none" strike="noStrike" kern="1200" cap="none" spc="0" normalizeH="0" baseline="0" noProof="0">
                <a:ln>
                  <a:noFill/>
                </a:ln>
                <a:solidFill>
                  <a:prstClr val="black"/>
                </a:solidFill>
                <a:effectLst/>
                <a:uLnTx/>
                <a:uFillTx/>
                <a:latin typeface="Calibri"/>
                <a:ea typeface="+mn-ea"/>
                <a:cs typeface="+mn-cs"/>
              </a:rPr>
              <a:t>Foto: ScanStockPhoto</a:t>
            </a:r>
          </a:p>
        </p:txBody>
      </p:sp>
    </p:spTree>
    <p:extLst>
      <p:ext uri="{BB962C8B-B14F-4D97-AF65-F5344CB8AC3E}">
        <p14:creationId xmlns:p14="http://schemas.microsoft.com/office/powerpoint/2010/main" val="21357809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68254C2-3215-4B4B-B940-6EF47037EFE9}"/>
              </a:ext>
            </a:extLst>
          </p:cNvPr>
          <p:cNvPicPr>
            <a:picLocks noChangeAspect="1"/>
          </p:cNvPicPr>
          <p:nvPr/>
        </p:nvPicPr>
        <p:blipFill>
          <a:blip r:embed="rId3"/>
          <a:stretch>
            <a:fillRect/>
          </a:stretch>
        </p:blipFill>
        <p:spPr>
          <a:xfrm>
            <a:off x="638175" y="446739"/>
            <a:ext cx="10915650" cy="5705475"/>
          </a:xfrm>
          <a:prstGeom prst="rect">
            <a:avLst/>
          </a:prstGeom>
        </p:spPr>
      </p:pic>
    </p:spTree>
    <p:extLst>
      <p:ext uri="{BB962C8B-B14F-4D97-AF65-F5344CB8AC3E}">
        <p14:creationId xmlns:p14="http://schemas.microsoft.com/office/powerpoint/2010/main" val="5178759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0.02.29"/>
  <p:tag name="AS_TITLE" val="Aspose.Slides for Java"/>
  <p:tag name="AS_VERSION" val="20.2"/>
</p:tagLst>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KS_pptmal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F8DE93290B924CA20853804BC29465" ma:contentTypeVersion="13" ma:contentTypeDescription="Create a new document." ma:contentTypeScope="" ma:versionID="c977907b75704df411b9fe6dc2752b0f">
  <xsd:schema xmlns:xsd="http://www.w3.org/2001/XMLSchema" xmlns:xs="http://www.w3.org/2001/XMLSchema" xmlns:p="http://schemas.microsoft.com/office/2006/metadata/properties" xmlns:ns3="3b8e2fe7-57f7-46eb-a3a7-4565216e3ee9" xmlns:ns4="79413178-3547-4fef-a8b5-ad7ee22e3a1f" targetNamespace="http://schemas.microsoft.com/office/2006/metadata/properties" ma:root="true" ma:fieldsID="2d4313d913222514110a3317b37ea72f" ns3:_="" ns4:_="">
    <xsd:import namespace="3b8e2fe7-57f7-46eb-a3a7-4565216e3ee9"/>
    <xsd:import namespace="79413178-3547-4fef-a8b5-ad7ee22e3a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e2fe7-57f7-46eb-a3a7-4565216e3e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413178-3547-4fef-a8b5-ad7ee22e3a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85E39-77C6-48BD-9922-C596EC145C2A}">
  <ds:schemaRefs>
    <ds:schemaRef ds:uri="3b8e2fe7-57f7-46eb-a3a7-4565216e3ee9"/>
    <ds:schemaRef ds:uri="79413178-3547-4fef-a8b5-ad7ee22e3a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9C5129-CD74-443A-9B01-9CAC21F7E60E}">
  <ds:schemaRefs>
    <ds:schemaRef ds:uri="http://schemas.microsoft.com/sharepoint/v3/contenttype/forms"/>
  </ds:schemaRefs>
</ds:datastoreItem>
</file>

<file path=customXml/itemProps3.xml><?xml version="1.0" encoding="utf-8"?>
<ds:datastoreItem xmlns:ds="http://schemas.openxmlformats.org/officeDocument/2006/customXml" ds:itemID="{CAAEEE69-BB7B-46C9-8052-01E531CABD90}">
  <ds:schemaRefs>
    <ds:schemaRef ds:uri="3b8e2fe7-57f7-46eb-a3a7-4565216e3ee9"/>
    <ds:schemaRef ds:uri="79413178-3547-4fef-a8b5-ad7ee22e3a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KS_ppt mal enkel</Template>
  <TotalTime>665</TotalTime>
  <Words>2486</Words>
  <Application>Microsoft Office PowerPoint</Application>
  <PresentationFormat>Widescreen</PresentationFormat>
  <Paragraphs>296</Paragraphs>
  <Slides>21</Slides>
  <Notes>15</Notes>
  <HiddenSlides>0</HiddenSlides>
  <MMClips>0</MMClips>
  <ScaleCrop>false</ScaleCrop>
  <HeadingPairs>
    <vt:vector size="6" baseType="variant">
      <vt:variant>
        <vt:lpstr>Brukte skrifter</vt:lpstr>
      </vt:variant>
      <vt:variant>
        <vt:i4>4</vt:i4>
      </vt:variant>
      <vt:variant>
        <vt:lpstr>Tema</vt:lpstr>
      </vt:variant>
      <vt:variant>
        <vt:i4>5</vt:i4>
      </vt:variant>
      <vt:variant>
        <vt:lpstr>Lysbildetitler</vt:lpstr>
      </vt:variant>
      <vt:variant>
        <vt:i4>21</vt:i4>
      </vt:variant>
    </vt:vector>
  </HeadingPairs>
  <TitlesOfParts>
    <vt:vector size="30" baseType="lpstr">
      <vt:lpstr>Arial</vt:lpstr>
      <vt:lpstr>Calibri</vt:lpstr>
      <vt:lpstr>Helvetica</vt:lpstr>
      <vt:lpstr>Wingdings</vt:lpstr>
      <vt:lpstr>KS-profiltema</vt:lpstr>
      <vt:lpstr>KS_pptmal widescreen</vt:lpstr>
      <vt:lpstr>1_KS-profiltema</vt:lpstr>
      <vt:lpstr>2_KS-profiltema</vt:lpstr>
      <vt:lpstr>3_KS-profiltema</vt:lpstr>
      <vt:lpstr>Utøvelse av eierrollen</vt:lpstr>
      <vt:lpstr>Kort agenda</vt:lpstr>
      <vt:lpstr>Mitt utgangspunkt i 2011</vt:lpstr>
      <vt:lpstr>Hva handler et godt eierskap egentlig om?</vt:lpstr>
      <vt:lpstr>Hvilke selskapsformer er mulig, hva kjennetegner de og hvilke har  Rakkestad kommune valgt?  </vt:lpstr>
      <vt:lpstr>PowerPoint-presentasjon</vt:lpstr>
      <vt:lpstr>Stor frihet til å organisere tjenestene</vt:lpstr>
      <vt:lpstr>Det er mange samarbeidsformer å velge mellom</vt:lpstr>
      <vt:lpstr>PowerPoint-presentasjon</vt:lpstr>
      <vt:lpstr>PowerPoint-presentasjon</vt:lpstr>
      <vt:lpstr>PowerPoint-presentasjon</vt:lpstr>
      <vt:lpstr>PowerPoint-presentasjon</vt:lpstr>
      <vt:lpstr>Eierskap – fra vedtak av eierskapsmelding til iverksetting og handling  Hvordan utøve folkevalgt eierstyring? </vt:lpstr>
      <vt:lpstr>PowerPoint-presentasjon</vt:lpstr>
      <vt:lpstr>Roller og rolleforståelse</vt:lpstr>
      <vt:lpstr>Hvor kan eierstyringen utføres?</vt:lpstr>
      <vt:lpstr>Hvordan sikre god eierstyring?</vt:lpstr>
      <vt:lpstr>PowerPoint-presentasjon</vt:lpstr>
      <vt:lpstr>Samspillet politikk/administrasjon og eierstyring</vt:lpstr>
      <vt:lpstr>Administrasjonens rolle og eierstyring</vt:lpstr>
      <vt:lpstr>PowerPoint-presentasjon</vt:lpstr>
    </vt:vector>
  </TitlesOfParts>
  <Company>Crop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Utøvelse av eierrollen</dc:title>
  <dc:creator>Gjertrud Strand Sanderød</dc:creator>
  <cp:lastModifiedBy>Nordli, May Britt Lunde</cp:lastModifiedBy>
  <cp:revision>2</cp:revision>
  <dcterms:created xsi:type="dcterms:W3CDTF">2021-04-26T10:35:37Z</dcterms:created>
  <dcterms:modified xsi:type="dcterms:W3CDTF">2021-04-30T07:40:17Z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0x010100DCF8DE93290B924CA20853804BC29465</vt:lpwstr>
  </property>
</Properties>
</file>